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</p:sldIdLst>
  <p:sldSz cx="9144000" cy="6858000" type="screen4x3"/>
  <p:notesSz cx="6735763" cy="98679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3" autoAdjust="0"/>
    <p:restoredTop sz="94660"/>
  </p:normalViewPr>
  <p:slideViewPr>
    <p:cSldViewPr>
      <p:cViewPr varScale="1">
        <p:scale>
          <a:sx n="81" d="100"/>
          <a:sy n="81" d="100"/>
        </p:scale>
        <p:origin x="159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3663A5-BED4-40BF-B57E-C488E11DCBE6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62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260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09CB6A-1F96-4E65-96BC-3514D8A28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803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09CB6A-1F96-4E65-96BC-3514D8A28126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058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067D8-663E-4316-B44C-97B500F692D2}" type="datetimeFigureOut">
              <a:rPr lang="ru-RU"/>
              <a:pPr>
                <a:defRPr/>
              </a:pPr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7E21FF-B194-4E96-BF9A-7FFEBBFB457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5301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2C5EC-5381-4A8A-AF0F-2E8807353A30}" type="datetimeFigureOut">
              <a:rPr lang="ru-RU"/>
              <a:pPr>
                <a:defRPr/>
              </a:pPr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CDABFE-40C7-4EF8-8790-F03056AB981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0133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54467-8FA7-4FC2-AC43-D09CEB9DB72A}" type="datetimeFigureOut">
              <a:rPr lang="ru-RU"/>
              <a:pPr>
                <a:defRPr/>
              </a:pPr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D4EE94-FEA8-4B34-97E5-7D6E810D566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1652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B64D4-284C-44CC-98EE-6BC34C537F6F}" type="datetimeFigureOut">
              <a:rPr lang="ru-RU"/>
              <a:pPr>
                <a:defRPr/>
              </a:pPr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79E8EB-F808-4E04-A504-E339F5F8214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19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60C6B-01A6-4845-A798-55945B826BA8}" type="datetimeFigureOut">
              <a:rPr lang="ru-RU"/>
              <a:pPr>
                <a:defRPr/>
              </a:pPr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34D4E0-EF99-44D5-8361-6FD9D1D889C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52301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57995-BB0A-4885-9EAB-10302F16799F}" type="datetimeFigureOut">
              <a:rPr lang="ru-RU"/>
              <a:pPr>
                <a:defRPr/>
              </a:pPr>
              <a:t>26.04.2023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C69CFE-14E6-4411-8183-1B55ED49987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6098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E9D37-8D42-4A7E-AFC5-CE0D1247405F}" type="datetimeFigureOut">
              <a:rPr lang="ru-RU"/>
              <a:pPr>
                <a:defRPr/>
              </a:pPr>
              <a:t>26.04.2023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458C4D-D027-4233-BA4D-B654FC46AEA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41725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DF3CC-CF86-456E-B2BA-BA213F985BCF}" type="datetimeFigureOut">
              <a:rPr lang="ru-RU"/>
              <a:pPr>
                <a:defRPr/>
              </a:pPr>
              <a:t>26.04.2023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D57146-CFE7-4BFE-BD25-E42E4D77ECC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3806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5933F-B016-4044-8EA3-873385C1B1ED}" type="datetimeFigureOut">
              <a:rPr lang="ru-RU"/>
              <a:pPr>
                <a:defRPr/>
              </a:pPr>
              <a:t>26.04.2023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401A31-CCCD-4E74-8AEF-808E9211D90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31609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964D1-7F86-49DA-99B7-428C3E0A8C8E}" type="datetimeFigureOut">
              <a:rPr lang="ru-RU"/>
              <a:pPr>
                <a:defRPr/>
              </a:pPr>
              <a:t>26.04.2023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B6D7E-BE0B-478E-93E0-FBBDFF1F9CD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2113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A37FC-E827-4466-BE69-F1CB0D9EE562}" type="datetimeFigureOut">
              <a:rPr lang="ru-RU"/>
              <a:pPr>
                <a:defRPr/>
              </a:pPr>
              <a:t>26.04.2023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F6B231-5963-430A-A5EC-924F2647345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7237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3CA111-F6EA-492D-A01B-9400C4B67548}" type="datetimeFigureOut">
              <a:rPr lang="ru-RU"/>
              <a:pPr>
                <a:defRPr/>
              </a:pPr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D6F418A-588B-4AAB-AD02-ABDB7284600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07504" y="87110"/>
            <a:ext cx="8856984" cy="2135188"/>
          </a:xfrm>
        </p:spPr>
        <p:txBody>
          <a:bodyPr/>
          <a:lstStyle/>
          <a:p>
            <a:r>
              <a:rPr lang="ru-RU" altLang="ru-RU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Безопасное колесо 2023</a:t>
            </a:r>
            <a:endParaRPr lang="ru-RU" altLang="ru-RU" sz="6000" b="1" i="1" dirty="0"/>
          </a:p>
        </p:txBody>
      </p:sp>
      <p:pic>
        <p:nvPicPr>
          <p:cNvPr id="5" name="Рисунок 4" descr="f88c6787-ec98-5ba0-96eb-6fea9abfc6eb-removebg-pre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060848"/>
            <a:ext cx="6696744" cy="364066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55776" y="6021288"/>
            <a:ext cx="3816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/>
              <a:t>ВАРИАНТ № 2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525962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altLang="ru-RU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itchFamily="34" charset="0"/>
                <a:ea typeface="+mj-ea"/>
                <a:cs typeface="+mj-cs"/>
              </a:rPr>
              <a:t>	Вопрос № 5</a:t>
            </a:r>
          </a:p>
        </p:txBody>
      </p:sp>
    </p:spTree>
  </p:cSld>
  <p:clrMapOvr>
    <a:masterClrMapping/>
  </p:clrMapOvr>
  <p:transition advTm="3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6"/>
          <p:cNvSpPr txBox="1">
            <a:spLocks noChangeArrowheads="1"/>
          </p:cNvSpPr>
          <p:nvPr/>
        </p:nvSpPr>
        <p:spPr bwMode="auto">
          <a:xfrm>
            <a:off x="428625" y="2071688"/>
            <a:ext cx="8572500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движении по дорогам в темное время суток или в условиях недостаточной видимости пешеходам и велосипедистам рекомендуется использовать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световозвращающие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элементы.</a:t>
            </a:r>
          </a:p>
          <a:p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движении по дорогам в темное время суток или в условиях недостаточной видимости пешеходам и велосипедистам необходимо использовать яркую одежду необычных расцветок.</a:t>
            </a:r>
          </a:p>
        </p:txBody>
      </p:sp>
      <p:sp>
        <p:nvSpPr>
          <p:cNvPr id="12291" name="Заголовок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472487" cy="2011362"/>
          </a:xfrm>
        </p:spPr>
        <p:txBody>
          <a:bodyPr/>
          <a:lstStyle/>
          <a:p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Определите, </a:t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утверждение верно.</a:t>
            </a:r>
            <a:br>
              <a:rPr lang="ru-RU" altLang="ru-RU" dirty="0"/>
            </a:br>
            <a:endParaRPr lang="ru-RU" altLang="ru-RU" dirty="0"/>
          </a:p>
        </p:txBody>
      </p:sp>
    </p:spTree>
  </p:cSld>
  <p:clrMapOvr>
    <a:masterClrMapping/>
  </p:clrMapOvr>
  <p:transition advTm="40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2"/>
          <p:cNvSpPr>
            <a:spLocks noGrp="1"/>
          </p:cNvSpPr>
          <p:nvPr>
            <p:ph idx="1"/>
          </p:nvPr>
        </p:nvSpPr>
        <p:spPr>
          <a:xfrm>
            <a:off x="457200" y="1711325"/>
            <a:ext cx="8229600" cy="4525963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altLang="ru-RU" sz="9600" dirty="0"/>
              <a:t>	</a:t>
            </a:r>
            <a:r>
              <a:rPr lang="ru-RU" altLang="ru-RU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itchFamily="34" charset="0"/>
                <a:ea typeface="+mj-ea"/>
                <a:cs typeface="+mj-cs"/>
              </a:rPr>
              <a:t>Вопрос № 6</a:t>
            </a:r>
          </a:p>
        </p:txBody>
      </p:sp>
    </p:spTree>
  </p:cSld>
  <p:clrMapOvr>
    <a:masterClrMapping/>
  </p:clrMapOvr>
  <p:transition advTm="3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5"/>
          <p:cNvSpPr txBox="1">
            <a:spLocks noChangeArrowheads="1"/>
          </p:cNvSpPr>
          <p:nvPr/>
        </p:nvSpPr>
        <p:spPr bwMode="auto">
          <a:xfrm>
            <a:off x="539750" y="115888"/>
            <a:ext cx="828072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 выезжает на дорогу, обозначенную знаком «Автомагистраль». Разрешено ли ему в данной ситуации продолжить движение? </a:t>
            </a:r>
          </a:p>
        </p:txBody>
      </p:sp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>
            <a:off x="468313" y="4643438"/>
            <a:ext cx="82073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Разрешено, если на дороге есть полоса для велосипедистов.</a:t>
            </a:r>
          </a:p>
          <a:p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Разрешено, если скорость велосипедиста будет больше 60 км/ час.</a:t>
            </a:r>
          </a:p>
          <a:p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Запрещено.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5736" y="1556792"/>
            <a:ext cx="4896544" cy="3024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40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None/>
            </a:pPr>
            <a:r>
              <a:rPr lang="ru-RU" altLang="ru-RU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itchFamily="34" charset="0"/>
                <a:ea typeface="+mj-ea"/>
                <a:cs typeface="+mj-cs"/>
              </a:rPr>
              <a:t>	Вопрос № 7</a:t>
            </a:r>
          </a:p>
        </p:txBody>
      </p:sp>
    </p:spTree>
  </p:cSld>
  <p:clrMapOvr>
    <a:masterClrMapping/>
  </p:clrMapOvr>
  <p:transition advTm="3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из водителей, совершающих поворот, нарушает Правила? </a:t>
            </a:r>
          </a:p>
        </p:txBody>
      </p:sp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539750" y="4868863"/>
            <a:ext cx="86042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Водитель автомашины</a:t>
            </a:r>
          </a:p>
          <a:p>
            <a:pPr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Водитель мотоцикла</a:t>
            </a:r>
          </a:p>
          <a:p>
            <a:pPr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Оба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89" y="1368975"/>
            <a:ext cx="8164505" cy="334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40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395288" y="1855788"/>
            <a:ext cx="8229600" cy="4525962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altLang="ru-RU" sz="9600" dirty="0"/>
              <a:t>	</a:t>
            </a:r>
            <a:r>
              <a:rPr lang="ru-RU" altLang="ru-RU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itchFamily="34" charset="0"/>
                <a:ea typeface="+mj-ea"/>
                <a:cs typeface="+mj-cs"/>
              </a:rPr>
              <a:t>Вопрос № 8</a:t>
            </a:r>
          </a:p>
        </p:txBody>
      </p:sp>
    </p:spTree>
  </p:cSld>
  <p:clrMapOvr>
    <a:masterClrMapping/>
  </p:clrMapOvr>
  <p:transition advTm="3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4"/>
          <p:cNvSpPr>
            <a:spLocks noGrp="1"/>
          </p:cNvSpPr>
          <p:nvPr>
            <p:ph type="title"/>
          </p:nvPr>
        </p:nvSpPr>
        <p:spPr>
          <a:xfrm>
            <a:off x="457200" y="188913"/>
            <a:ext cx="8435280" cy="1882775"/>
          </a:xfrm>
        </p:spPr>
        <p:txBody>
          <a:bodyPr/>
          <a:lstStyle/>
          <a:p>
            <a:pPr eaLnBrk="1" hangingPunct="1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Коля, которому 16 лет, катает братика Матвея, которому 5 лет, на раме велосипеда, чтобы ему было лучше видно дорогу. Помогите определить, нарушает ли Коля правила дорожного движения.</a:t>
            </a:r>
            <a:br>
              <a:rPr lang="ru-RU" altLang="ru-RU" sz="2800" dirty="0"/>
            </a:br>
            <a:endParaRPr lang="ru-RU" alt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99792" y="1916832"/>
            <a:ext cx="3292939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0" y="4286250"/>
            <a:ext cx="9144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altLang="ru-RU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Нарушает потому что осуществляет перевозку ребенка до 7 лет без детского удерживающего устройства.</a:t>
            </a:r>
          </a:p>
          <a:p>
            <a:pPr algn="just"/>
            <a:r>
              <a:rPr lang="ru-RU" altLang="ru-RU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altLang="ru-RU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Нарушает потому что осуществляет перевозку ребенка до 7 лет без дополнительного сиденья.</a:t>
            </a:r>
          </a:p>
          <a:p>
            <a:pPr algn="just"/>
            <a:r>
              <a:rPr lang="ru-RU" altLang="ru-RU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altLang="ru-RU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Нарушает потому что осуществляет перевозку ребенка до 7 лет без специально оборудованного места.</a:t>
            </a:r>
          </a:p>
        </p:txBody>
      </p:sp>
    </p:spTree>
  </p:cSld>
  <p:clrMapOvr>
    <a:masterClrMapping/>
  </p:clrMapOvr>
  <p:transition advTm="40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323528" y="1988840"/>
            <a:ext cx="8229600" cy="1584176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altLang="ru-RU" sz="9600" dirty="0"/>
              <a:t>	</a:t>
            </a:r>
            <a:r>
              <a:rPr lang="ru-RU" altLang="ru-RU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itchFamily="34" charset="0"/>
                <a:ea typeface="+mj-ea"/>
                <a:cs typeface="+mj-cs"/>
              </a:rPr>
              <a:t>Вопрос №9</a:t>
            </a:r>
          </a:p>
        </p:txBody>
      </p:sp>
    </p:spTree>
  </p:cSld>
  <p:clrMapOvr>
    <a:masterClrMapping/>
  </p:clrMapOvr>
  <p:transition advTm="3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/>
              <a:t>В каких направлениях Вы можете продолжить движение на велосипеде?</a:t>
            </a:r>
          </a:p>
        </p:txBody>
      </p:sp>
      <p:sp>
        <p:nvSpPr>
          <p:cNvPr id="20483" name="TextBox 6"/>
          <p:cNvSpPr txBox="1">
            <a:spLocks noChangeArrowheads="1"/>
          </p:cNvSpPr>
          <p:nvPr/>
        </p:nvSpPr>
        <p:spPr bwMode="auto">
          <a:xfrm>
            <a:off x="714375" y="4960938"/>
            <a:ext cx="813752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>
                <a:latin typeface="Calibri" panose="020F0502020204030204" pitchFamily="34" charset="0"/>
              </a:rPr>
              <a:t>1. Прямо или направо </a:t>
            </a:r>
          </a:p>
          <a:p>
            <a:pPr eaLnBrk="1" hangingPunct="1"/>
            <a:r>
              <a:rPr lang="ru-RU" altLang="ru-RU" sz="3600">
                <a:latin typeface="Calibri" panose="020F0502020204030204" pitchFamily="34" charset="0"/>
              </a:rPr>
              <a:t>2. Только прямо </a:t>
            </a:r>
          </a:p>
          <a:p>
            <a:pPr eaLnBrk="1" hangingPunct="1"/>
            <a:r>
              <a:rPr lang="ru-RU" altLang="ru-RU" sz="3600">
                <a:latin typeface="Calibri" panose="020F0502020204030204" pitchFamily="34" charset="0"/>
              </a:rPr>
              <a:t>3. Только направо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28794" y="1500175"/>
            <a:ext cx="5500725" cy="34290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40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Содержимое 6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1512168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8800" dirty="0"/>
              <a:t>	</a:t>
            </a:r>
            <a:r>
              <a:rPr lang="ru-RU" altLang="ru-RU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itchFamily="34" charset="0"/>
                <a:ea typeface="+mj-ea"/>
                <a:cs typeface="+mj-cs"/>
              </a:rPr>
              <a:t>Вопрос №1 </a:t>
            </a:r>
          </a:p>
        </p:txBody>
      </p:sp>
    </p:spTree>
  </p:cSld>
  <p:clrMapOvr>
    <a:masterClrMapping/>
  </p:clrMapOvr>
  <p:transition advTm="3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0" y="1927225"/>
            <a:ext cx="9144000" cy="4525963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altLang="ru-RU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itchFamily="34" charset="0"/>
                <a:ea typeface="+mj-ea"/>
                <a:cs typeface="+mj-cs"/>
              </a:rPr>
              <a:t>	Вопрос №10</a:t>
            </a:r>
          </a:p>
        </p:txBody>
      </p:sp>
    </p:spTree>
  </p:cSld>
  <p:clrMapOvr>
    <a:masterClrMapping/>
  </p:clrMapOvr>
  <p:transition advTm="3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-26988"/>
            <a:ext cx="8229600" cy="1143001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Определите,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утверждение верно.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1" name="TextBox 6"/>
          <p:cNvSpPr txBox="1">
            <a:spLocks noChangeArrowheads="1"/>
          </p:cNvSpPr>
          <p:nvPr/>
        </p:nvSpPr>
        <p:spPr bwMode="auto">
          <a:xfrm>
            <a:off x="357188" y="3786188"/>
            <a:ext cx="8786812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зоне действия этого дорожного знака движение велосипедов запрещено.</a:t>
            </a:r>
          </a:p>
          <a:p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зоне действия этого дорожного знака движение велосипедов разрешено.</a:t>
            </a:r>
          </a:p>
          <a:p>
            <a:pPr eaLnBrk="1" hangingPunct="1"/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2" name="Рисунок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1219200"/>
            <a:ext cx="2697162" cy="256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40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xfrm>
            <a:off x="0" y="1855788"/>
            <a:ext cx="8893175" cy="4525962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altLang="ru-RU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itchFamily="34" charset="0"/>
                <a:ea typeface="+mj-ea"/>
                <a:cs typeface="+mj-cs"/>
              </a:rPr>
              <a:t>	Вопрос №11</a:t>
            </a:r>
          </a:p>
        </p:txBody>
      </p:sp>
    </p:spTree>
  </p:cSld>
  <p:clrMapOvr>
    <a:masterClrMapping/>
  </p:clrMapOvr>
  <p:transition advTm="3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50"/>
          </a:xfrm>
        </p:spPr>
        <p:txBody>
          <a:bodyPr/>
          <a:lstStyle/>
          <a:p>
            <a:pPr>
              <a:defRPr/>
            </a:pPr>
            <a:r>
              <a:rPr lang="ru-RU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Велосипедист при выполнении поворота должен: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357188" y="2286000"/>
            <a:ext cx="91440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228600" indent="-228600">
              <a:defRPr/>
            </a:pPr>
            <a:r>
              <a:rPr lang="ru-RU" sz="36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  </a:t>
            </a:r>
            <a:r>
              <a:rPr lang="ru-RU" sz="3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Подать сигнал заблаговременно и убедиться в безопасности маневра</a:t>
            </a:r>
          </a:p>
          <a:p>
            <a:pPr marL="228600" indent="-228600">
              <a:defRPr/>
            </a:pPr>
            <a:r>
              <a:rPr lang="ru-RU" sz="36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  </a:t>
            </a:r>
            <a:r>
              <a:rPr lang="ru-RU" sz="3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Подать сигнал заблаговременно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36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  </a:t>
            </a:r>
            <a:r>
              <a:rPr lang="ru-RU" sz="3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Подать сигнал поворота рукой во время маневра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40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Содержимое 2"/>
          <p:cNvSpPr>
            <a:spLocks noGrp="1"/>
          </p:cNvSpPr>
          <p:nvPr>
            <p:ph idx="1"/>
          </p:nvPr>
        </p:nvSpPr>
        <p:spPr>
          <a:xfrm>
            <a:off x="-108520" y="2132856"/>
            <a:ext cx="9072686" cy="1584176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altLang="ru-RU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itchFamily="34" charset="0"/>
                <a:ea typeface="+mj-ea"/>
                <a:cs typeface="+mj-cs"/>
              </a:rPr>
              <a:t>	Вопрос №12</a:t>
            </a:r>
          </a:p>
        </p:txBody>
      </p:sp>
    </p:spTree>
  </p:cSld>
  <p:clrMapOvr>
    <a:masterClrMapping/>
  </p:clrMapOvr>
  <p:transition advTm="3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75"/>
          </a:xfrm>
        </p:spPr>
        <p:txBody>
          <a:bodyPr/>
          <a:lstStyle/>
          <a:p>
            <a:pPr>
              <a:defRPr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картинке изображены дорожные знаки. Какой из них означает запрет на движение велосипедов ?</a:t>
            </a:r>
          </a:p>
        </p:txBody>
      </p:sp>
      <p:pic>
        <p:nvPicPr>
          <p:cNvPr id="26627" name="Picture 5" descr="E:\2021-04-08_12-51-5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77"/>
          <a:stretch>
            <a:fillRect/>
          </a:stretch>
        </p:blipFill>
        <p:spPr bwMode="auto">
          <a:xfrm>
            <a:off x="715905" y="2061996"/>
            <a:ext cx="7712190" cy="2357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Rectangle 6"/>
          <p:cNvSpPr>
            <a:spLocks noChangeArrowheads="1"/>
          </p:cNvSpPr>
          <p:nvPr/>
        </p:nvSpPr>
        <p:spPr bwMode="auto">
          <a:xfrm>
            <a:off x="3071813" y="4500563"/>
            <a:ext cx="278606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2800" b="1" dirty="0">
                <a:latin typeface="Times New Roman" panose="02020603050405020304" pitchFamily="18" charset="0"/>
              </a:rPr>
              <a:t>1. </a:t>
            </a:r>
            <a:r>
              <a:rPr lang="ru-RU" altLang="ru-RU" sz="2800" dirty="0">
                <a:latin typeface="Times New Roman" panose="02020603050405020304" pitchFamily="18" charset="0"/>
              </a:rPr>
              <a:t>Только 2.</a:t>
            </a:r>
            <a:endParaRPr lang="ru-RU" altLang="ru-RU" sz="2800" dirty="0"/>
          </a:p>
          <a:p>
            <a:pPr algn="just"/>
            <a:r>
              <a:rPr lang="ru-RU" altLang="ru-RU" sz="2800" b="1" dirty="0">
                <a:latin typeface="Times New Roman" panose="02020603050405020304" pitchFamily="18" charset="0"/>
              </a:rPr>
              <a:t>2. </a:t>
            </a:r>
            <a:r>
              <a:rPr lang="ru-RU" altLang="ru-RU" sz="2800" dirty="0">
                <a:latin typeface="Times New Roman" panose="02020603050405020304" pitchFamily="18" charset="0"/>
              </a:rPr>
              <a:t>2 и 3.</a:t>
            </a:r>
            <a:endParaRPr lang="ru-RU" altLang="ru-RU" sz="2800" dirty="0"/>
          </a:p>
          <a:p>
            <a:pPr algn="just"/>
            <a:r>
              <a:rPr lang="ru-RU" altLang="ru-RU" sz="2800" b="1" dirty="0">
                <a:latin typeface="Times New Roman" panose="02020603050405020304" pitchFamily="18" charset="0"/>
              </a:rPr>
              <a:t>3. </a:t>
            </a:r>
            <a:r>
              <a:rPr lang="ru-RU" altLang="ru-RU" sz="2800" dirty="0">
                <a:latin typeface="Times New Roman" panose="02020603050405020304" pitchFamily="18" charset="0"/>
              </a:rPr>
              <a:t>Только 3.</a:t>
            </a:r>
          </a:p>
          <a:p>
            <a:pPr algn="just"/>
            <a:r>
              <a:rPr lang="ru-RU" altLang="ru-RU" sz="2800" b="1" dirty="0">
                <a:latin typeface="Times New Roman" panose="02020603050405020304" pitchFamily="18" charset="0"/>
              </a:rPr>
              <a:t>4. </a:t>
            </a:r>
            <a:r>
              <a:rPr lang="ru-RU" altLang="ru-RU" sz="2800" dirty="0">
                <a:latin typeface="Times New Roman" panose="02020603050405020304" pitchFamily="18" charset="0"/>
              </a:rPr>
              <a:t>Только 1.</a:t>
            </a:r>
            <a:endParaRPr lang="ru-RU" altLang="ru-RU" sz="2800" dirty="0"/>
          </a:p>
        </p:txBody>
      </p:sp>
    </p:spTree>
  </p:cSld>
  <p:clrMapOvr>
    <a:masterClrMapping/>
  </p:clrMapOvr>
  <p:transition advTm="40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Содержимое 2"/>
          <p:cNvSpPr>
            <a:spLocks noGrp="1"/>
          </p:cNvSpPr>
          <p:nvPr>
            <p:ph idx="1"/>
          </p:nvPr>
        </p:nvSpPr>
        <p:spPr>
          <a:xfrm>
            <a:off x="0" y="2204864"/>
            <a:ext cx="8893175" cy="1440160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altLang="ru-RU" sz="9600" dirty="0"/>
              <a:t>	</a:t>
            </a:r>
            <a:r>
              <a:rPr lang="ru-RU" altLang="ru-RU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itchFamily="34" charset="0"/>
                <a:ea typeface="+mj-ea"/>
                <a:cs typeface="+mj-cs"/>
              </a:rPr>
              <a:t>Вопрос №13</a:t>
            </a:r>
          </a:p>
        </p:txBody>
      </p:sp>
    </p:spTree>
  </p:cSld>
  <p:clrMapOvr>
    <a:masterClrMapping/>
  </p:clrMapOvr>
  <p:transition advTm="3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знаки требуют обязательной остановки велосипедиста?</a:t>
            </a:r>
          </a:p>
        </p:txBody>
      </p:sp>
      <p:pic>
        <p:nvPicPr>
          <p:cNvPr id="28675" name="Рисунок 3" descr="2013_11_15_abc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557338"/>
            <a:ext cx="7345362" cy="275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Box 4"/>
          <p:cNvSpPr txBox="1">
            <a:spLocks noChangeArrowheads="1"/>
          </p:cNvSpPr>
          <p:nvPr/>
        </p:nvSpPr>
        <p:spPr bwMode="auto">
          <a:xfrm>
            <a:off x="827088" y="4584700"/>
            <a:ext cx="753110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>
                <a:latin typeface="Calibri" panose="020F0502020204030204" pitchFamily="34" charset="0"/>
              </a:rPr>
              <a:t> 1. </a:t>
            </a:r>
            <a:r>
              <a:rPr lang="ru-RU" altLang="ru-RU" sz="3600" dirty="0">
                <a:latin typeface="Calibri" panose="020F0502020204030204" pitchFamily="34" charset="0"/>
              </a:rPr>
              <a:t>Только А и Б      </a:t>
            </a:r>
            <a:r>
              <a:rPr lang="ru-RU" altLang="ru-RU" sz="3600" b="1" dirty="0">
                <a:latin typeface="Calibri" panose="020F0502020204030204" pitchFamily="34" charset="0"/>
              </a:rPr>
              <a:t>3. </a:t>
            </a:r>
            <a:r>
              <a:rPr lang="ru-RU" altLang="ru-RU" sz="3600" dirty="0">
                <a:latin typeface="Calibri" panose="020F0502020204030204" pitchFamily="34" charset="0"/>
              </a:rPr>
              <a:t>Только Б и В </a:t>
            </a:r>
          </a:p>
          <a:p>
            <a:pPr eaLnBrk="1" hangingPunct="1"/>
            <a:r>
              <a:rPr lang="ru-RU" altLang="ru-RU" sz="3600" b="1" dirty="0">
                <a:latin typeface="Calibri" panose="020F0502020204030204" pitchFamily="34" charset="0"/>
              </a:rPr>
              <a:t> 2. </a:t>
            </a:r>
            <a:r>
              <a:rPr lang="ru-RU" altLang="ru-RU" sz="3600" dirty="0">
                <a:latin typeface="Calibri" panose="020F0502020204030204" pitchFamily="34" charset="0"/>
              </a:rPr>
              <a:t>Только Б             </a:t>
            </a:r>
            <a:r>
              <a:rPr lang="ru-RU" altLang="ru-RU" sz="3600" b="1" dirty="0">
                <a:latin typeface="Calibri" panose="020F0502020204030204" pitchFamily="34" charset="0"/>
              </a:rPr>
              <a:t>4. </a:t>
            </a:r>
            <a:r>
              <a:rPr lang="ru-RU" altLang="ru-RU" sz="3600" dirty="0">
                <a:latin typeface="Calibri" panose="020F0502020204030204" pitchFamily="34" charset="0"/>
              </a:rPr>
              <a:t>Все</a:t>
            </a:r>
          </a:p>
        </p:txBody>
      </p:sp>
    </p:spTree>
  </p:cSld>
  <p:clrMapOvr>
    <a:masterClrMapping/>
  </p:clrMapOvr>
  <p:transition advTm="40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Содержимое 2"/>
          <p:cNvSpPr>
            <a:spLocks noGrp="1"/>
          </p:cNvSpPr>
          <p:nvPr>
            <p:ph idx="1"/>
          </p:nvPr>
        </p:nvSpPr>
        <p:spPr>
          <a:xfrm>
            <a:off x="0" y="1916832"/>
            <a:ext cx="8964613" cy="4525963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altLang="ru-RU" sz="9600" dirty="0"/>
              <a:t>	</a:t>
            </a:r>
            <a:r>
              <a:rPr lang="ru-RU" altLang="ru-RU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itchFamily="34" charset="0"/>
                <a:ea typeface="+mj-ea"/>
                <a:cs typeface="+mj-cs"/>
              </a:rPr>
              <a:t>Вопрос №14</a:t>
            </a:r>
          </a:p>
        </p:txBody>
      </p:sp>
    </p:spTree>
  </p:cSld>
  <p:clrMapOvr>
    <a:masterClrMapping/>
  </p:clrMapOvr>
  <p:transition advTm="3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4"/>
          <p:cNvSpPr>
            <a:spLocks noGrp="1"/>
          </p:cNvSpPr>
          <p:nvPr>
            <p:ph type="title"/>
          </p:nvPr>
        </p:nvSpPr>
        <p:spPr>
          <a:xfrm>
            <a:off x="214313" y="274638"/>
            <a:ext cx="85725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дорожный знак предупреждает Вас:</a:t>
            </a:r>
          </a:p>
        </p:txBody>
      </p:sp>
      <p:pic>
        <p:nvPicPr>
          <p:cNvPr id="30723" name="Рисунок 3" descr="2013_11_15_abc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500188"/>
            <a:ext cx="7645400" cy="286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Box 4"/>
          <p:cNvSpPr txBox="1">
            <a:spLocks noChangeArrowheads="1"/>
          </p:cNvSpPr>
          <p:nvPr/>
        </p:nvSpPr>
        <p:spPr bwMode="auto">
          <a:xfrm>
            <a:off x="684213" y="4437063"/>
            <a:ext cx="7848600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latin typeface="Calibri" panose="020F0502020204030204" pitchFamily="34" charset="0"/>
              </a:rPr>
              <a:t>1</a:t>
            </a:r>
            <a:r>
              <a:rPr lang="ru-RU" altLang="ru-RU" sz="2800">
                <a:latin typeface="Calibri" panose="020F0502020204030204" pitchFamily="34" charset="0"/>
              </a:rPr>
              <a:t>. О приближении к пешеходному переходу, на котором возможно частое появление велосипедистов </a:t>
            </a:r>
          </a:p>
          <a:p>
            <a:pPr eaLnBrk="1" hangingPunct="1"/>
            <a:r>
              <a:rPr lang="ru-RU" altLang="ru-RU" sz="2800">
                <a:latin typeface="Calibri" panose="020F0502020204030204" pitchFamily="34" charset="0"/>
              </a:rPr>
              <a:t>2. О приближении к пересечению с велосипедной дорожкой </a:t>
            </a:r>
          </a:p>
        </p:txBody>
      </p:sp>
    </p:spTree>
  </p:cSld>
  <p:clrMapOvr>
    <a:masterClrMapping/>
  </p:clrMapOvr>
  <p:transition advTm="40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 </a:t>
            </a:r>
          </a:p>
        </p:txBody>
      </p:sp>
      <p:sp>
        <p:nvSpPr>
          <p:cNvPr id="4099" name="TextBox 6"/>
          <p:cNvSpPr txBox="1">
            <a:spLocks noChangeArrowheads="1"/>
          </p:cNvSpPr>
          <p:nvPr/>
        </p:nvSpPr>
        <p:spPr bwMode="auto">
          <a:xfrm>
            <a:off x="571500" y="0"/>
            <a:ext cx="8172450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3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левом столбике изображены дорожные знаки, а в правом изображены места их установки. </a:t>
            </a:r>
          </a:p>
          <a:p>
            <a:pPr algn="ctr"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Сопоставьте их между собой. 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0" name="TextBox 8"/>
          <p:cNvSpPr txBox="1">
            <a:spLocks noChangeArrowheads="1"/>
          </p:cNvSpPr>
          <p:nvPr/>
        </p:nvSpPr>
        <p:spPr bwMode="auto">
          <a:xfrm>
            <a:off x="847856" y="5809630"/>
            <a:ext cx="259547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1-А, 2-Б, 3-В.</a:t>
            </a:r>
          </a:p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1-Б, 2-А, 3-В.</a:t>
            </a:r>
          </a:p>
        </p:txBody>
      </p:sp>
      <p:pic>
        <p:nvPicPr>
          <p:cNvPr id="4101" name="Picture 13" descr="C:\Users\114-2\Desktop\БК 2021\зна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" r="4095" b="3833"/>
          <a:stretch>
            <a:fillRect/>
          </a:stretch>
        </p:blipFill>
        <p:spPr bwMode="auto">
          <a:xfrm>
            <a:off x="847856" y="1730604"/>
            <a:ext cx="7448288" cy="3975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15966" y="5776485"/>
            <a:ext cx="26322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1-В, 2-Б, 3-А.</a:t>
            </a:r>
          </a:p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1-В, 2-А, 3-Б.</a:t>
            </a:r>
          </a:p>
        </p:txBody>
      </p:sp>
    </p:spTree>
  </p:cSld>
  <p:clrMapOvr>
    <a:masterClrMapping/>
  </p:clrMapOvr>
  <p:transition advTm="40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Содержимое 2"/>
          <p:cNvSpPr>
            <a:spLocks noGrp="1"/>
          </p:cNvSpPr>
          <p:nvPr>
            <p:ph idx="1"/>
          </p:nvPr>
        </p:nvSpPr>
        <p:spPr>
          <a:xfrm>
            <a:off x="179512" y="1916832"/>
            <a:ext cx="8568630" cy="3744416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altLang="ru-RU" sz="9600" dirty="0"/>
              <a:t>	</a:t>
            </a:r>
            <a:r>
              <a:rPr lang="ru-RU" altLang="ru-RU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itchFamily="34" charset="0"/>
                <a:ea typeface="+mj-ea"/>
                <a:cs typeface="+mj-cs"/>
              </a:rPr>
              <a:t>Вопрос №15</a:t>
            </a:r>
          </a:p>
        </p:txBody>
      </p:sp>
    </p:spTree>
  </p:cSld>
  <p:clrMapOvr>
    <a:masterClrMapping/>
  </p:clrMapOvr>
  <p:transition advTm="3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48464" cy="31543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Кому должны подчинятся пешеходы и водители, если на перекрестке работает одновременно и светофор и регулировщик?</a:t>
            </a:r>
          </a:p>
        </p:txBody>
      </p:sp>
      <p:sp>
        <p:nvSpPr>
          <p:cNvPr id="32771" name="Rectangle 6"/>
          <p:cNvSpPr>
            <a:spLocks noChangeArrowheads="1"/>
          </p:cNvSpPr>
          <p:nvPr/>
        </p:nvSpPr>
        <p:spPr bwMode="auto">
          <a:xfrm>
            <a:off x="2843808" y="3861048"/>
            <a:ext cx="502515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3200" b="1" dirty="0">
                <a:latin typeface="Times New Roman" panose="02020603050405020304" pitchFamily="18" charset="0"/>
              </a:rPr>
              <a:t>1. </a:t>
            </a:r>
            <a:r>
              <a:rPr lang="ru-RU" altLang="ru-RU" sz="3200" dirty="0">
                <a:latin typeface="Times New Roman" panose="02020603050405020304" pitchFamily="18" charset="0"/>
              </a:rPr>
              <a:t>Светофору.</a:t>
            </a:r>
            <a:endParaRPr lang="ru-RU" altLang="ru-RU" sz="3200" dirty="0"/>
          </a:p>
          <a:p>
            <a:pPr algn="just"/>
            <a:r>
              <a:rPr lang="ru-RU" altLang="ru-RU" sz="3200" b="1" dirty="0">
                <a:latin typeface="Times New Roman" panose="02020603050405020304" pitchFamily="18" charset="0"/>
              </a:rPr>
              <a:t>2.</a:t>
            </a:r>
            <a:r>
              <a:rPr lang="en-US" altLang="ru-RU" sz="3200" b="1" dirty="0">
                <a:latin typeface="Times New Roman" panose="02020603050405020304" pitchFamily="18" charset="0"/>
              </a:rPr>
              <a:t> </a:t>
            </a:r>
            <a:r>
              <a:rPr lang="ru-RU" altLang="ru-RU" sz="3200" dirty="0">
                <a:latin typeface="Times New Roman" panose="02020603050405020304" pitchFamily="18" charset="0"/>
              </a:rPr>
              <a:t>Регулировщику.</a:t>
            </a:r>
            <a:endParaRPr lang="ru-RU" altLang="ru-RU" sz="3200" dirty="0"/>
          </a:p>
          <a:p>
            <a:pPr algn="just"/>
            <a:r>
              <a:rPr lang="ru-RU" altLang="ru-RU" sz="3200" b="1" dirty="0">
                <a:latin typeface="Times New Roman" panose="02020603050405020304" pitchFamily="18" charset="0"/>
              </a:rPr>
              <a:t>3. </a:t>
            </a:r>
            <a:r>
              <a:rPr lang="ru-RU" altLang="ru-RU" sz="3200" dirty="0">
                <a:latin typeface="Times New Roman" panose="02020603050405020304" pitchFamily="18" charset="0"/>
              </a:rPr>
              <a:t>Никому.</a:t>
            </a:r>
          </a:p>
        </p:txBody>
      </p:sp>
    </p:spTree>
  </p:cSld>
  <p:clrMapOvr>
    <a:masterClrMapping/>
  </p:clrMapOvr>
  <p:transition advTm="40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Содержимое 2"/>
          <p:cNvSpPr>
            <a:spLocks noGrp="1"/>
          </p:cNvSpPr>
          <p:nvPr>
            <p:ph idx="1"/>
          </p:nvPr>
        </p:nvSpPr>
        <p:spPr>
          <a:xfrm>
            <a:off x="251520" y="1988840"/>
            <a:ext cx="8229600" cy="4525963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itchFamily="34" charset="0"/>
                <a:ea typeface="+mj-ea"/>
                <a:cs typeface="+mj-cs"/>
              </a:rPr>
              <a:t>Конец</a:t>
            </a:r>
          </a:p>
        </p:txBody>
      </p:sp>
    </p:spTree>
  </p:cSld>
  <p:clrMapOvr>
    <a:masterClrMapping/>
  </p:clrMapOvr>
  <p:transition advTm="3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Содержимое 2"/>
          <p:cNvSpPr>
            <a:spLocks noGrp="1"/>
          </p:cNvSpPr>
          <p:nvPr>
            <p:ph idx="1"/>
          </p:nvPr>
        </p:nvSpPr>
        <p:spPr>
          <a:xfrm>
            <a:off x="251520" y="2204865"/>
            <a:ext cx="8229600" cy="360040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itchFamily="34" charset="0"/>
                <a:ea typeface="+mj-ea"/>
                <a:cs typeface="+mj-cs"/>
              </a:rPr>
              <a:t>	Вопрос №2 </a:t>
            </a:r>
          </a:p>
          <a:p>
            <a:pPr eaLnBrk="1" hangingPunct="1"/>
            <a:endParaRPr lang="ru-RU" altLang="ru-RU" dirty="0"/>
          </a:p>
        </p:txBody>
      </p:sp>
    </p:spTree>
  </p:cSld>
  <p:clrMapOvr>
    <a:masterClrMapping/>
  </p:clrMapOvr>
  <p:transition advTm="3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4"/>
          <p:cNvSpPr txBox="1">
            <a:spLocks noChangeArrowheads="1"/>
          </p:cNvSpPr>
          <p:nvPr/>
        </p:nvSpPr>
        <p:spPr bwMode="auto">
          <a:xfrm>
            <a:off x="179513" y="214313"/>
            <a:ext cx="860253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правилам дорожного движения, пассажирам запрещается:</a:t>
            </a: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642938" y="3786188"/>
            <a:ext cx="8501062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514350" indent="-514350">
              <a:buFontTx/>
              <a:buAutoNum type="arabicPeriod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Отвлекать водителя от управления транспортным средством во время его движения.</a:t>
            </a:r>
          </a:p>
          <a:p>
            <a:pPr marL="514350" indent="-514350">
              <a:buFontTx/>
              <a:buAutoNum type="arabicPeriod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Отвлекать водителя от управления транспортным средством даже во время остановки.</a:t>
            </a:r>
          </a:p>
          <a:p>
            <a:pP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3.   Отвлекать водителя от управления транспортным средством на эстакадах и в тоннелях.</a:t>
            </a:r>
          </a:p>
        </p:txBody>
      </p:sp>
      <p:pic>
        <p:nvPicPr>
          <p:cNvPr id="4" name="Рисунок 3" descr="depositphotos_46203351-stock-photo-toddler-car-seat-removebg-pre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1167515"/>
            <a:ext cx="1981199" cy="2661518"/>
          </a:xfrm>
          <a:prstGeom prst="rect">
            <a:avLst/>
          </a:prstGeom>
        </p:spPr>
      </p:pic>
      <p:pic>
        <p:nvPicPr>
          <p:cNvPr id="5" name="Рисунок 4" descr="maxresdefault-removebg-previe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182" y="1285860"/>
            <a:ext cx="4626176" cy="2462307"/>
          </a:xfrm>
          <a:prstGeom prst="rect">
            <a:avLst/>
          </a:prstGeom>
        </p:spPr>
      </p:pic>
    </p:spTree>
  </p:cSld>
  <p:clrMapOvr>
    <a:masterClrMapping/>
  </p:clrMapOvr>
  <p:transition advTm="40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dirty="0"/>
              <a:t>	</a:t>
            </a:r>
            <a:r>
              <a:rPr lang="ru-RU" altLang="ru-RU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itchFamily="34" charset="0"/>
                <a:ea typeface="+mj-ea"/>
                <a:cs typeface="+mj-cs"/>
              </a:rPr>
              <a:t>Вопрос №3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dirty="0"/>
          </a:p>
        </p:txBody>
      </p:sp>
    </p:spTree>
  </p:cSld>
  <p:clrMapOvr>
    <a:masterClrMapping/>
  </p:clrMapOvr>
  <p:transition advTm="3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4"/>
          <p:cNvSpPr txBox="1">
            <a:spLocks noChangeArrowheads="1"/>
          </p:cNvSpPr>
          <p:nvPr/>
        </p:nvSpPr>
        <p:spPr bwMode="auto">
          <a:xfrm>
            <a:off x="467543" y="116632"/>
            <a:ext cx="838753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ли водитель велосипеда подавать правый сигнал поворота? </a:t>
            </a:r>
          </a:p>
        </p:txBody>
      </p:sp>
      <p:pic>
        <p:nvPicPr>
          <p:cNvPr id="8195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96752"/>
            <a:ext cx="5020593" cy="3199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79512" y="4180344"/>
            <a:ext cx="91440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поворотом водитель всегда обязан показывать сигналы поворота</a:t>
            </a:r>
            <a:b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обязательно, так как дорога меняет направление и совершение другого маневра невозможно.</a:t>
            </a:r>
          </a:p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обязательно, так как другие транспортные средства отсутствуют.</a:t>
            </a:r>
          </a:p>
        </p:txBody>
      </p:sp>
    </p:spTree>
  </p:cSld>
  <p:clrMapOvr>
    <a:masterClrMapping/>
  </p:clrMapOvr>
  <p:transition advTm="40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itchFamily="34" charset="0"/>
                <a:ea typeface="+mj-ea"/>
                <a:cs typeface="+mj-cs"/>
              </a:rPr>
              <a:t>	Вопрос №4</a:t>
            </a:r>
          </a:p>
        </p:txBody>
      </p:sp>
    </p:spTree>
  </p:cSld>
  <p:clrMapOvr>
    <a:masterClrMapping/>
  </p:clrMapOvr>
  <p:transition advTm="3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4"/>
          <p:cNvSpPr>
            <a:spLocks noGrp="1"/>
          </p:cNvSpPr>
          <p:nvPr>
            <p:ph type="title"/>
          </p:nvPr>
        </p:nvSpPr>
        <p:spPr>
          <a:xfrm>
            <a:off x="0" y="714375"/>
            <a:ext cx="8964488" cy="1082675"/>
          </a:xfrm>
        </p:spPr>
        <p:txBody>
          <a:bodyPr/>
          <a:lstStyle/>
          <a:p>
            <a:pPr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велосипедистов по краю проезжей части осуществляется</a:t>
            </a:r>
            <a:r>
              <a:rPr lang="ru-RU" alt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7810" y="2708920"/>
            <a:ext cx="91440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ходу движения транспортных средств.</a:t>
            </a:r>
          </a:p>
          <a:p>
            <a:pPr algn="just"/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Навстречу движению транспортных средств.</a:t>
            </a:r>
          </a:p>
          <a:p>
            <a:pPr algn="just"/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велосипедистов по проезжей части запрещено.</a:t>
            </a:r>
          </a:p>
        </p:txBody>
      </p:sp>
    </p:spTree>
  </p:cSld>
  <p:clrMapOvr>
    <a:masterClrMapping/>
  </p:clrMapOvr>
  <p:transition advTm="4000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</TotalTime>
  <Words>662</Words>
  <Application>Microsoft Office PowerPoint</Application>
  <PresentationFormat>Экран (4:3)</PresentationFormat>
  <Paragraphs>81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Arial Black</vt:lpstr>
      <vt:lpstr>Calibri</vt:lpstr>
      <vt:lpstr>Times New Roman</vt:lpstr>
      <vt:lpstr>Тема Office</vt:lpstr>
      <vt:lpstr>Безопасное колесо 2023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Движение велосипедистов по краю проезжей части осуществляется:</vt:lpstr>
      <vt:lpstr>Презентация PowerPoint</vt:lpstr>
      <vt:lpstr> Определите,  какое утверждение верно. </vt:lpstr>
      <vt:lpstr>Презентация PowerPoint</vt:lpstr>
      <vt:lpstr>Презентация PowerPoint</vt:lpstr>
      <vt:lpstr>Презентация PowerPoint</vt:lpstr>
      <vt:lpstr>Кто из водителей, совершающих поворот, нарушает Правила? </vt:lpstr>
      <vt:lpstr>Презентация PowerPoint</vt:lpstr>
      <vt:lpstr>Коля, которому 16 лет, катает братика Матвея, которому 5 лет, на раме велосипеда, чтобы ему было лучше видно дорогу. Помогите определить, нарушает ли Коля правила дорожного движения. </vt:lpstr>
      <vt:lpstr>Презентация PowerPoint</vt:lpstr>
      <vt:lpstr>В каких направлениях Вы можете продолжить движение на велосипеде?</vt:lpstr>
      <vt:lpstr>Презентация PowerPoint</vt:lpstr>
      <vt:lpstr>Определите,  какое утверждение верно.</vt:lpstr>
      <vt:lpstr>Презентация PowerPoint</vt:lpstr>
      <vt:lpstr>Велосипедист при выполнении поворота должен:</vt:lpstr>
      <vt:lpstr>Презентация PowerPoint</vt:lpstr>
      <vt:lpstr>На картинке изображены дорожные знаки. Какой из них означает запрет на движение велосипедов ?</vt:lpstr>
      <vt:lpstr>Презентация PowerPoint</vt:lpstr>
      <vt:lpstr>Какие знаки требуют обязательной остановки велосипедиста?</vt:lpstr>
      <vt:lpstr>Презентация PowerPoint</vt:lpstr>
      <vt:lpstr>Этот дорожный знак предупреждает Вас:</vt:lpstr>
      <vt:lpstr>Презентация PowerPoint</vt:lpstr>
      <vt:lpstr>Кому должны подчинятся пешеходы и водители, если на перекрестке работает одновременно и светофор и регулировщик?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Шульц Инна Адольфовна</cp:lastModifiedBy>
  <cp:revision>91</cp:revision>
  <dcterms:created xsi:type="dcterms:W3CDTF">2014-04-24T11:52:31Z</dcterms:created>
  <dcterms:modified xsi:type="dcterms:W3CDTF">2023-04-26T09:19:25Z</dcterms:modified>
</cp:coreProperties>
</file>