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09" r:id="rId2"/>
    <p:sldId id="310" r:id="rId3"/>
    <p:sldId id="305" r:id="rId4"/>
    <p:sldId id="281" r:id="rId5"/>
    <p:sldId id="301" r:id="rId6"/>
    <p:sldId id="280" r:id="rId7"/>
    <p:sldId id="282" r:id="rId8"/>
    <p:sldId id="284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300" r:id="rId17"/>
    <p:sldId id="293" r:id="rId18"/>
    <p:sldId id="303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33"/>
    <a:srgbClr val="A50021"/>
    <a:srgbClr val="503D00"/>
    <a:srgbClr val="7E6000"/>
    <a:srgbClr val="A8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193" autoAdjust="0"/>
  </p:normalViewPr>
  <p:slideViewPr>
    <p:cSldViewPr>
      <p:cViewPr>
        <p:scale>
          <a:sx n="75" d="100"/>
          <a:sy n="75" d="100"/>
        </p:scale>
        <p:origin x="-1236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AD90480-98CD-41B2-8D53-20E5B4ABD33F}" type="datetimeFigureOut">
              <a:rPr lang="ru-RU"/>
              <a:pPr>
                <a:defRPr/>
              </a:pPr>
              <a:t>31.10.2021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C7088D8-8F9F-4E7A-B49E-0EA9AADEC9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64220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980B5FD-79BC-4EC4-B529-2C350732A466}" type="slidenum">
              <a:rPr lang="ru-RU" smtClean="0"/>
              <a:pPr eaLnBrk="1" hangingPunct="1"/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9D18D91-87A1-4B1C-BED4-DB6814C41C69}" type="slidenum">
              <a:rPr lang="ru-RU" smtClean="0"/>
              <a:pPr eaLnBrk="1" hangingPunct="1"/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C23CC00-6968-4A91-BA36-9DD7B8125125}" type="slidenum">
              <a:rPr lang="ru-RU" smtClean="0"/>
              <a:pPr eaLnBrk="1" hangingPunct="1"/>
              <a:t>3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EF2FC-273B-4D41-B041-0A6AD1772F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954130"/>
      </p:ext>
    </p:extLst>
  </p:cSld>
  <p:clrMapOvr>
    <a:masterClrMapping/>
  </p:clrMapOvr>
  <p:transition spd="slow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BDBED7-5C59-4DEE-BAC5-3E4B7BCC07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0642421"/>
      </p:ext>
    </p:extLst>
  </p:cSld>
  <p:clrMapOvr>
    <a:masterClrMapping/>
  </p:clrMapOvr>
  <p:transition spd="slow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41342D-B2B4-49C4-84B5-7AA604BD01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5910262"/>
      </p:ext>
    </p:extLst>
  </p:cSld>
  <p:clrMapOvr>
    <a:masterClrMapping/>
  </p:clrMapOvr>
  <p:transition spd="slow">
    <p:split orient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8E1552-90F1-426D-A021-EF955BD152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7509310"/>
      </p:ext>
    </p:extLst>
  </p:cSld>
  <p:clrMapOvr>
    <a:masterClrMapping/>
  </p:clrMapOvr>
  <p:transition spd="slow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4C909C-E778-40A9-85AA-1BFB048F18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9547911"/>
      </p:ext>
    </p:extLst>
  </p:cSld>
  <p:clrMapOvr>
    <a:masterClrMapping/>
  </p:clrMapOvr>
  <p:transition spd="slow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6FC8FF-E92B-4871-A832-E4B350E4B1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6881280"/>
      </p:ext>
    </p:extLst>
  </p:cSld>
  <p:clrMapOvr>
    <a:masterClrMapping/>
  </p:clrMapOvr>
  <p:transition spd="slow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0D2DF8-E45A-4028-9C26-016DF468AD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3446602"/>
      </p:ext>
    </p:extLst>
  </p:cSld>
  <p:clrMapOvr>
    <a:masterClrMapping/>
  </p:clrMapOvr>
  <p:transition spd="slow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E8C485-C8DF-4DD0-A015-9133DF42FE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3094736"/>
      </p:ext>
    </p:extLst>
  </p:cSld>
  <p:clrMapOvr>
    <a:masterClrMapping/>
  </p:clrMapOvr>
  <p:transition spd="slow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F0BA4C-C515-4FF6-A6C9-F584A1D264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1077435"/>
      </p:ext>
    </p:extLst>
  </p:cSld>
  <p:clrMapOvr>
    <a:masterClrMapping/>
  </p:clrMapOvr>
  <p:transition spd="slow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98DA1-AAF3-4135-9D3A-E76468D22B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1184230"/>
      </p:ext>
    </p:extLst>
  </p:cSld>
  <p:clrMapOvr>
    <a:masterClrMapping/>
  </p:clrMapOvr>
  <p:transition spd="slow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718CD1-F96F-4A7A-96BC-B1EF3C9BAD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7726789"/>
      </p:ext>
    </p:extLst>
  </p:cSld>
  <p:clrMapOvr>
    <a:masterClrMapping/>
  </p:clrMapOvr>
  <p:transition spd="slow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E4EE56-8855-4267-A8AE-C94D8D433F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6677959"/>
      </p:ext>
    </p:extLst>
  </p:cSld>
  <p:clrMapOvr>
    <a:masterClrMapping/>
  </p:clrMapOvr>
  <p:transition spd="slow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FC9EE7D-8D35-4D2F-85A0-447B21D402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>
    <p:split orient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19.png"/><Relationship Id="rId7" Type="http://schemas.openxmlformats.org/officeDocument/2006/relationships/image" Target="../media/image3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jpe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19.png"/><Relationship Id="rId7" Type="http://schemas.openxmlformats.org/officeDocument/2006/relationships/image" Target="../media/image3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9.jpe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image" Target="../media/image19.png"/><Relationship Id="rId7" Type="http://schemas.openxmlformats.org/officeDocument/2006/relationships/image" Target="../media/image4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2.jpe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.jpe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hyperlink" Target="http://clck.ru/4TFha" TargetMode="External"/><Relationship Id="rId18" Type="http://schemas.openxmlformats.org/officeDocument/2006/relationships/hyperlink" Target="http://clck.ru/4TG1K" TargetMode="External"/><Relationship Id="rId26" Type="http://schemas.openxmlformats.org/officeDocument/2006/relationships/hyperlink" Target="http://clck.ru/4TG3k" TargetMode="External"/><Relationship Id="rId39" Type="http://schemas.openxmlformats.org/officeDocument/2006/relationships/hyperlink" Target="http://ru.wikipedia.org/wiki/&#1048;&#1083;&#1100;&#1103;_&#1052;&#1091;&#1088;&#1086;&#1084;&#1077;&#1094;" TargetMode="External"/><Relationship Id="rId21" Type="http://schemas.openxmlformats.org/officeDocument/2006/relationships/hyperlink" Target="http://info.ria-kreativ.ru/kostroma3.htm" TargetMode="External"/><Relationship Id="rId34" Type="http://schemas.openxmlformats.org/officeDocument/2006/relationships/hyperlink" Target="http://ru.wikipedia.org/wiki/&#1041;&#1072;&#1073;&#1072;-&#1071;&#1075;&#1072;" TargetMode="External"/><Relationship Id="rId42" Type="http://schemas.openxmlformats.org/officeDocument/2006/relationships/hyperlink" Target="http://www.heraldicum.ru/russia/subjects/towns/paleh.htm" TargetMode="External"/><Relationship Id="rId47" Type="http://schemas.openxmlformats.org/officeDocument/2006/relationships/hyperlink" Target="http://autotravel.ru/phalbum.php/90296/145" TargetMode="External"/><Relationship Id="rId50" Type="http://schemas.openxmlformats.org/officeDocument/2006/relationships/hyperlink" Target="http://clck.ru/4TG4a" TargetMode="External"/><Relationship Id="rId7" Type="http://schemas.openxmlformats.org/officeDocument/2006/relationships/hyperlink" Target="http://clck.ru/4TF0G" TargetMode="External"/><Relationship Id="rId2" Type="http://schemas.openxmlformats.org/officeDocument/2006/relationships/image" Target="../media/image2.png"/><Relationship Id="rId16" Type="http://schemas.openxmlformats.org/officeDocument/2006/relationships/hyperlink" Target="http://clck.ru/4TG0O" TargetMode="External"/><Relationship Id="rId29" Type="http://schemas.openxmlformats.org/officeDocument/2006/relationships/hyperlink" Target="http://dedmorozz.ru/main/votchina" TargetMode="External"/><Relationship Id="rId11" Type="http://schemas.openxmlformats.org/officeDocument/2006/relationships/hyperlink" Target="http://clck.ru/4TFVQ" TargetMode="External"/><Relationship Id="rId24" Type="http://schemas.openxmlformats.org/officeDocument/2006/relationships/hyperlink" Target="http://clck.ru/4TG2E" TargetMode="External"/><Relationship Id="rId32" Type="http://schemas.openxmlformats.org/officeDocument/2006/relationships/hyperlink" Target="http://clck.ru/4Xifk" TargetMode="External"/><Relationship Id="rId37" Type="http://schemas.openxmlformats.org/officeDocument/2006/relationships/hyperlink" Target="http://ru.wikipedia.org/wiki/&#1050;&#1086;&#1083;&#1086;&#1073;&#1086;&#1082;" TargetMode="External"/><Relationship Id="rId40" Type="http://schemas.openxmlformats.org/officeDocument/2006/relationships/hyperlink" Target="http://www.carevna.net/museum.html" TargetMode="External"/><Relationship Id="rId45" Type="http://schemas.openxmlformats.org/officeDocument/2006/relationships/hyperlink" Target="http://clck.ru/4XiyK" TargetMode="External"/><Relationship Id="rId5" Type="http://schemas.openxmlformats.org/officeDocument/2006/relationships/image" Target="../media/image21.png"/><Relationship Id="rId15" Type="http://schemas.openxmlformats.org/officeDocument/2006/relationships/hyperlink" Target="http://clck.ru/4TFwA" TargetMode="External"/><Relationship Id="rId23" Type="http://schemas.openxmlformats.org/officeDocument/2006/relationships/hyperlink" Target="http://clck.ru/4TG1q" TargetMode="External"/><Relationship Id="rId28" Type="http://schemas.openxmlformats.org/officeDocument/2006/relationships/hyperlink" Target="http://www.severgrad.com/dedmoroz.html#7" TargetMode="External"/><Relationship Id="rId36" Type="http://schemas.openxmlformats.org/officeDocument/2006/relationships/hyperlink" Target="http://ulgrad.ru/?p=78848" TargetMode="External"/><Relationship Id="rId49" Type="http://schemas.openxmlformats.org/officeDocument/2006/relationships/hyperlink" Target="https://ru.wikipedia.org/wiki/&#1050;&#1091;&#1088;&#1086;&#1095;&#1082;&#1072;_&#1056;&#1103;&#1073;&#1072;" TargetMode="External"/><Relationship Id="rId10" Type="http://schemas.openxmlformats.org/officeDocument/2006/relationships/hyperlink" Target="http://clck.ru/4TFOW" TargetMode="External"/><Relationship Id="rId19" Type="http://schemas.openxmlformats.org/officeDocument/2006/relationships/hyperlink" Target="http://clck.ru/4Xd_W" TargetMode="External"/><Relationship Id="rId31" Type="http://schemas.openxmlformats.org/officeDocument/2006/relationships/hyperlink" Target="http://ru.wikipedia.org/wiki/&#1057;&#1085;&#1077;&#1075;&#1086;&#1074;&#1080;&#1082;" TargetMode="External"/><Relationship Id="rId44" Type="http://schemas.openxmlformats.org/officeDocument/2006/relationships/hyperlink" Target="http://clck.ru/4TG4Y" TargetMode="External"/><Relationship Id="rId52" Type="http://schemas.openxmlformats.org/officeDocument/2006/relationships/hyperlink" Target="http://clck.ru/4Xj-Y" TargetMode="External"/><Relationship Id="rId4" Type="http://schemas.openxmlformats.org/officeDocument/2006/relationships/image" Target="../media/image20.png"/><Relationship Id="rId9" Type="http://schemas.openxmlformats.org/officeDocument/2006/relationships/hyperlink" Target="http://clck.ru/4TFGq" TargetMode="External"/><Relationship Id="rId14" Type="http://schemas.openxmlformats.org/officeDocument/2006/relationships/hyperlink" Target="http://clck.ru/4TFok" TargetMode="External"/><Relationship Id="rId22" Type="http://schemas.openxmlformats.org/officeDocument/2006/relationships/hyperlink" Target="http://autotravel.ru/otklik.php/5938" TargetMode="External"/><Relationship Id="rId27" Type="http://schemas.openxmlformats.org/officeDocument/2006/relationships/hyperlink" Target="http://ru.wikipedia.org/wiki/&#1044;&#1077;&#1076;_&#1052;&#1086;&#1088;&#1086;&#1079;" TargetMode="External"/><Relationship Id="rId30" Type="http://schemas.openxmlformats.org/officeDocument/2006/relationships/hyperlink" Target="http://clck.ru/4TG3q" TargetMode="External"/><Relationship Id="rId35" Type="http://schemas.openxmlformats.org/officeDocument/2006/relationships/hyperlink" Target="http://&#1085;&#1072;7-&#1093;&#1086;&#1083;&#1084;&#1072;&#1093;.&#1088;&#1092;/kukoboy.php" TargetMode="External"/><Relationship Id="rId43" Type="http://schemas.openxmlformats.org/officeDocument/2006/relationships/hyperlink" Target="http://ru.wikipedia.org/wiki/&#1046;&#1072;&#1088;-&#1087;&#1090;&#1080;&#1094;&#1072;" TargetMode="External"/><Relationship Id="rId48" Type="http://schemas.openxmlformats.org/officeDocument/2006/relationships/hyperlink" Target="http://stranamasterov.ru/node/406273" TargetMode="External"/><Relationship Id="rId8" Type="http://schemas.openxmlformats.org/officeDocument/2006/relationships/hyperlink" Target="http://clck.ru/4Xd_s" TargetMode="External"/><Relationship Id="rId51" Type="http://schemas.openxmlformats.org/officeDocument/2006/relationships/hyperlink" Target="https://ru.wikipedia.org/wiki/&#1045;&#1084;&#1077;&#1083;&#1103;" TargetMode="External"/><Relationship Id="rId3" Type="http://schemas.openxmlformats.org/officeDocument/2006/relationships/image" Target="../media/image19.png"/><Relationship Id="rId12" Type="http://schemas.openxmlformats.org/officeDocument/2006/relationships/hyperlink" Target="http://clck.ru/4TF_k" TargetMode="External"/><Relationship Id="rId17" Type="http://schemas.openxmlformats.org/officeDocument/2006/relationships/hyperlink" Target="http://clck.ru/4TG10" TargetMode="External"/><Relationship Id="rId25" Type="http://schemas.openxmlformats.org/officeDocument/2006/relationships/hyperlink" Target="http://doodoo.ru/interesting/3511-rodina-deda-moroza.html" TargetMode="External"/><Relationship Id="rId33" Type="http://schemas.openxmlformats.org/officeDocument/2006/relationships/hyperlink" Target="http://www.yar-tour.com/prechistoe.html" TargetMode="External"/><Relationship Id="rId38" Type="http://schemas.openxmlformats.org/officeDocument/2006/relationships/hyperlink" Target="http://clck.ru/4TG4A" TargetMode="External"/><Relationship Id="rId46" Type="http://schemas.openxmlformats.org/officeDocument/2006/relationships/hyperlink" Target="http://www.otzyv.ru/news.php?id=7745" TargetMode="External"/><Relationship Id="rId20" Type="http://schemas.openxmlformats.org/officeDocument/2006/relationships/hyperlink" Target="&#1075;&#1086;&#1083;&#1091;&#1073;&#1086;&#1081;%20&#1076;&#1086;&#1084;%20&#1057;&#1085;&#1077;&#1075;&#1091;&#1088;&#1086;&#1095;&#1082;&#1080;,%20&#1043;&#1086;&#1083;&#1091;&#1073;&#1086;&#1081;%20&#1082;&#1083;&#1102;&#1095;&#1080;&#1082;." TargetMode="External"/><Relationship Id="rId41" Type="http://schemas.openxmlformats.org/officeDocument/2006/relationships/hyperlink" Target="http://autotravel.ru/otklik.php/1224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edsovet.su/load/321-1-0-13595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slide" Target="slide11.xml"/><Relationship Id="rId18" Type="http://schemas.openxmlformats.org/officeDocument/2006/relationships/image" Target="../media/image12.png"/><Relationship Id="rId26" Type="http://schemas.openxmlformats.org/officeDocument/2006/relationships/image" Target="../media/image16.png"/><Relationship Id="rId3" Type="http://schemas.openxmlformats.org/officeDocument/2006/relationships/audio" Target="../media/audio1.wav"/><Relationship Id="rId21" Type="http://schemas.openxmlformats.org/officeDocument/2006/relationships/slide" Target="slide12.xml"/><Relationship Id="rId7" Type="http://schemas.openxmlformats.org/officeDocument/2006/relationships/slide" Target="slide15.xml"/><Relationship Id="rId12" Type="http://schemas.openxmlformats.org/officeDocument/2006/relationships/image" Target="../media/image9.png"/><Relationship Id="rId17" Type="http://schemas.openxmlformats.org/officeDocument/2006/relationships/slide" Target="slide14.xml"/><Relationship Id="rId25" Type="http://schemas.openxmlformats.org/officeDocument/2006/relationships/slide" Target="slide8.xml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1.png"/><Relationship Id="rId20" Type="http://schemas.openxmlformats.org/officeDocument/2006/relationships/image" Target="../media/image13.png"/><Relationship Id="rId29" Type="http://schemas.openxmlformats.org/officeDocument/2006/relationships/image" Target="../media/image1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slide" Target="slide13.xml"/><Relationship Id="rId24" Type="http://schemas.openxmlformats.org/officeDocument/2006/relationships/image" Target="../media/image15.jpeg"/><Relationship Id="rId5" Type="http://schemas.openxmlformats.org/officeDocument/2006/relationships/image" Target="../media/image2.png"/><Relationship Id="rId15" Type="http://schemas.openxmlformats.org/officeDocument/2006/relationships/slide" Target="slide6.xml"/><Relationship Id="rId23" Type="http://schemas.openxmlformats.org/officeDocument/2006/relationships/slide" Target="slide17.xml"/><Relationship Id="rId28" Type="http://schemas.openxmlformats.org/officeDocument/2006/relationships/slide" Target="slide3.xml"/><Relationship Id="rId10" Type="http://schemas.openxmlformats.org/officeDocument/2006/relationships/image" Target="../media/image8.png"/><Relationship Id="rId19" Type="http://schemas.openxmlformats.org/officeDocument/2006/relationships/slide" Target="slide9.xml"/><Relationship Id="rId4" Type="http://schemas.openxmlformats.org/officeDocument/2006/relationships/image" Target="../media/image5.png"/><Relationship Id="rId9" Type="http://schemas.openxmlformats.org/officeDocument/2006/relationships/slide" Target="slide10.xml"/><Relationship Id="rId14" Type="http://schemas.openxmlformats.org/officeDocument/2006/relationships/image" Target="../media/image10.jpeg"/><Relationship Id="rId22" Type="http://schemas.openxmlformats.org/officeDocument/2006/relationships/image" Target="../media/image14.jpeg"/><Relationship Id="rId27" Type="http://schemas.openxmlformats.org/officeDocument/2006/relationships/image" Target="../media/image17.png"/><Relationship Id="rId30" Type="http://schemas.openxmlformats.org/officeDocument/2006/relationships/audio" Target="NUL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3.png"/><Relationship Id="rId5" Type="http://schemas.openxmlformats.org/officeDocument/2006/relationships/image" Target="../media/image19.png"/><Relationship Id="rId10" Type="http://schemas.openxmlformats.org/officeDocument/2006/relationships/slide" Target="slide4.xml"/><Relationship Id="rId4" Type="http://schemas.openxmlformats.org/officeDocument/2006/relationships/image" Target="../media/image2.png"/><Relationship Id="rId9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slide" Target="slide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19.png"/><Relationship Id="rId7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9.png"/><Relationship Id="rId7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1.png"/><Relationship Id="rId10" Type="http://schemas.openxmlformats.org/officeDocument/2006/relationships/slide" Target="slide2.xml"/><Relationship Id="rId4" Type="http://schemas.openxmlformats.org/officeDocument/2006/relationships/image" Target="../media/image20.png"/><Relationship Id="rId9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9.png"/><Relationship Id="rId7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Объект 6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262063"/>
            <a:ext cx="3438525" cy="2913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Объект 6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036638"/>
            <a:ext cx="3438525" cy="2913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2" descr="4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7"/>
          <p:cNvSpPr>
            <a:spLocks noGrp="1" noChangeArrowheads="1"/>
          </p:cNvSpPr>
          <p:nvPr>
            <p:ph idx="1"/>
          </p:nvPr>
        </p:nvSpPr>
        <p:spPr>
          <a:xfrm>
            <a:off x="539750" y="885825"/>
            <a:ext cx="9515475" cy="5970588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ru-RU" smtClean="0"/>
              <a:t> </a:t>
            </a:r>
          </a:p>
          <a:p>
            <a:pPr marL="0" indent="0" eaLnBrk="1" hangingPunct="1">
              <a:buFontTx/>
              <a:buNone/>
            </a:pPr>
            <a:r>
              <a:rPr lang="ru-RU" smtClean="0"/>
              <a:t> </a:t>
            </a:r>
          </a:p>
          <a:p>
            <a:pPr marL="0" indent="0" eaLnBrk="1" hangingPunct="1">
              <a:buFontTx/>
              <a:buNone/>
            </a:pPr>
            <a:r>
              <a:rPr lang="ru-RU" smtClean="0"/>
              <a:t> </a:t>
            </a:r>
          </a:p>
          <a:p>
            <a:pPr marL="0" indent="0" eaLnBrk="1" hangingPunct="1">
              <a:buFontTx/>
              <a:buNone/>
            </a:pPr>
            <a:r>
              <a:rPr lang="ru-RU" smtClean="0"/>
              <a:t> </a:t>
            </a:r>
          </a:p>
          <a:p>
            <a:pPr marL="0" indent="0" eaLnBrk="1" hangingPunct="1">
              <a:buFontTx/>
              <a:buNone/>
            </a:pPr>
            <a:endParaRPr lang="ru-RU" smtClean="0"/>
          </a:p>
          <a:p>
            <a:pPr marL="0" indent="0" eaLnBrk="1" hangingPunct="1">
              <a:buFontTx/>
              <a:buNone/>
            </a:pPr>
            <a:endParaRPr lang="ru-RU" smtClean="0"/>
          </a:p>
          <a:p>
            <a:pPr marL="0" indent="0" algn="ctr" eaLnBrk="1" hangingPunct="1">
              <a:buFontTx/>
              <a:buNone/>
            </a:pPr>
            <a:endParaRPr lang="ru-RU" smtClean="0"/>
          </a:p>
        </p:txBody>
      </p:sp>
      <p:sp>
        <p:nvSpPr>
          <p:cNvPr id="2054" name="Прямоугольник 1"/>
          <p:cNvSpPr>
            <a:spLocks noChangeArrowheads="1"/>
          </p:cNvSpPr>
          <p:nvPr/>
        </p:nvSpPr>
        <p:spPr bwMode="auto">
          <a:xfrm>
            <a:off x="3879850" y="1617663"/>
            <a:ext cx="47958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>
              <a:latin typeface="Monotype Corsiva" pitchFamily="66" charset="0"/>
            </a:endParaRPr>
          </a:p>
        </p:txBody>
      </p:sp>
      <p:pic>
        <p:nvPicPr>
          <p:cNvPr id="2055" name="Picture 2" descr="http://young.rzd.ru/dbmm/images/41/4080/2335278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8" y="428625"/>
            <a:ext cx="4297362" cy="6094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6" name="TextBox 1"/>
          <p:cNvSpPr txBox="1">
            <a:spLocks noChangeArrowheads="1"/>
          </p:cNvSpPr>
          <p:nvPr/>
        </p:nvSpPr>
        <p:spPr bwMode="auto">
          <a:xfrm>
            <a:off x="6000750" y="1384300"/>
            <a:ext cx="314325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sz="9600"/>
          </a:p>
        </p:txBody>
      </p:sp>
      <p:sp>
        <p:nvSpPr>
          <p:cNvPr id="2057" name="TextBox 2"/>
          <p:cNvSpPr txBox="1">
            <a:spLocks noChangeArrowheads="1"/>
          </p:cNvSpPr>
          <p:nvPr/>
        </p:nvSpPr>
        <p:spPr bwMode="auto">
          <a:xfrm>
            <a:off x="3708400" y="973138"/>
            <a:ext cx="1439863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sz="9600"/>
          </a:p>
        </p:txBody>
      </p:sp>
      <p:pic>
        <p:nvPicPr>
          <p:cNvPr id="2058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25" y="2786063"/>
            <a:ext cx="3938588" cy="294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9" name="TextBox 2"/>
          <p:cNvSpPr txBox="1">
            <a:spLocks noChangeArrowheads="1"/>
          </p:cNvSpPr>
          <p:nvPr/>
        </p:nvSpPr>
        <p:spPr bwMode="auto">
          <a:xfrm>
            <a:off x="4714875" y="1143000"/>
            <a:ext cx="4214813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4800" b="1" dirty="0">
                <a:solidFill>
                  <a:srgbClr val="C00000"/>
                </a:solidFill>
                <a:latin typeface="Monotype Corsiva" pitchFamily="66" charset="0"/>
              </a:rPr>
              <a:t>Снегурочка </a:t>
            </a:r>
          </a:p>
          <a:p>
            <a:pPr algn="ctr" eaLnBrk="1" hangingPunct="1"/>
            <a:r>
              <a:rPr lang="ru-RU" sz="4800" b="1">
                <a:solidFill>
                  <a:srgbClr val="C00000"/>
                </a:solidFill>
                <a:latin typeface="Monotype Corsiva" pitchFamily="66" charset="0"/>
              </a:rPr>
              <a:t>представляет…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4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 descr="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3" y="4445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 descr="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88913"/>
            <a:ext cx="6945313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 descr="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13" y="280988"/>
            <a:ext cx="7037387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i="1" smtClean="0">
                <a:latin typeface="Monotype Corsiva" pitchFamily="66" charset="0"/>
              </a:rPr>
              <a:t>Город   </a:t>
            </a:r>
            <a:r>
              <a:rPr lang="ru-RU" sz="4000" b="1" i="1" smtClean="0">
                <a:solidFill>
                  <a:srgbClr val="FF0000"/>
                </a:solidFill>
                <a:latin typeface="Monotype Corsiva" pitchFamily="66" charset="0"/>
              </a:rPr>
              <a:t>Ульяновск</a:t>
            </a:r>
          </a:p>
        </p:txBody>
      </p:sp>
      <p:sp>
        <p:nvSpPr>
          <p:cNvPr id="11271" name="Объект 2"/>
          <p:cNvSpPr>
            <a:spLocks noGrp="1"/>
          </p:cNvSpPr>
          <p:nvPr>
            <p:ph sz="half" idx="2"/>
          </p:nvPr>
        </p:nvSpPr>
        <p:spPr>
          <a:xfrm>
            <a:off x="3348038" y="1727200"/>
            <a:ext cx="5360987" cy="484505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  <a:t>Колобок </a:t>
            </a:r>
            <a:r>
              <a:rPr lang="ru-RU" dirty="0" smtClean="0">
                <a:latin typeface="Monotype Corsiva" pitchFamily="66" charset="0"/>
              </a:rPr>
              <a:t>—- «скатанный ком, шар; небольшой, круглый хлебец, хлеб; </a:t>
            </a:r>
          </a:p>
          <a:p>
            <a:pPr marL="0" indent="0" algn="ctr">
              <a:buFontTx/>
              <a:buNone/>
            </a:pPr>
            <a:r>
              <a:rPr lang="ru-RU" dirty="0" smtClean="0">
                <a:latin typeface="Monotype Corsiva" pitchFamily="66" charset="0"/>
              </a:rPr>
              <a:t>клёцка из пресного теста»; </a:t>
            </a:r>
          </a:p>
        </p:txBody>
      </p:sp>
      <p:pic>
        <p:nvPicPr>
          <p:cNvPr id="11272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9663" y="1727200"/>
            <a:ext cx="2343150" cy="169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73" name="Прямоугольник 4"/>
          <p:cNvSpPr>
            <a:spLocks noChangeArrowheads="1"/>
          </p:cNvSpPr>
          <p:nvPr/>
        </p:nvSpPr>
        <p:spPr bwMode="auto">
          <a:xfrm>
            <a:off x="-900113" y="4149725"/>
            <a:ext cx="4572001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endParaRPr lang="ru-RU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11274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975" y="4078288"/>
            <a:ext cx="2293938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75" name="Прямоугольник 6"/>
          <p:cNvSpPr>
            <a:spLocks noChangeArrowheads="1"/>
          </p:cNvSpPr>
          <p:nvPr/>
        </p:nvSpPr>
        <p:spPr bwMode="auto">
          <a:xfrm>
            <a:off x="2124075" y="5692775"/>
            <a:ext cx="5421313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800">
                <a:solidFill>
                  <a:srgbClr val="FF0000"/>
                </a:solidFill>
                <a:latin typeface="Monotype Corsiva" pitchFamily="66" charset="0"/>
              </a:rPr>
              <a:t>14 августа - День рождения Колобка.</a:t>
            </a:r>
            <a:endParaRPr lang="ru-RU" sz="2800">
              <a:latin typeface="Monotype Corsiva" pitchFamily="66" charset="0"/>
            </a:endParaRPr>
          </a:p>
          <a:p>
            <a:endParaRPr lang="ru-RU"/>
          </a:p>
        </p:txBody>
      </p:sp>
      <p:sp>
        <p:nvSpPr>
          <p:cNvPr id="13" name="Выгнутая вправо стрелка 12">
            <a:hlinkClick r:id="rId8" action="ppaction://hlinksldjump"/>
          </p:cNvPr>
          <p:cNvSpPr/>
          <p:nvPr/>
        </p:nvSpPr>
        <p:spPr>
          <a:xfrm>
            <a:off x="8493125" y="5791200"/>
            <a:ext cx="431800" cy="876300"/>
          </a:xfrm>
          <a:prstGeom prst="curved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1277" name="Прямоугольник 1"/>
          <p:cNvSpPr>
            <a:spLocks noChangeArrowheads="1"/>
          </p:cNvSpPr>
          <p:nvPr/>
        </p:nvSpPr>
        <p:spPr bwMode="auto">
          <a:xfrm>
            <a:off x="611188" y="3455988"/>
            <a:ext cx="5683250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800" dirty="0">
                <a:latin typeface="Monotype Corsiva" pitchFamily="66" charset="0"/>
              </a:rPr>
              <a:t>Недалеко  от   Ульяновска, около села                                      Новая </a:t>
            </a:r>
            <a:r>
              <a:rPr lang="ru-RU" sz="2800" dirty="0" err="1">
                <a:latin typeface="Monotype Corsiva" pitchFamily="66" charset="0"/>
              </a:rPr>
              <a:t>Беденьга</a:t>
            </a:r>
            <a:r>
              <a:rPr lang="ru-RU" sz="2800" dirty="0">
                <a:latin typeface="Monotype Corsiva" pitchFamily="66" charset="0"/>
              </a:rPr>
              <a:t>, </a:t>
            </a:r>
          </a:p>
          <a:p>
            <a:pPr algn="ctr"/>
            <a:r>
              <a:rPr lang="ru-RU" sz="2800" dirty="0">
                <a:latin typeface="Monotype Corsiva" pitchFamily="66" charset="0"/>
              </a:rPr>
              <a:t>открылась </a:t>
            </a:r>
            <a:r>
              <a:rPr lang="ru-RU" sz="2800" dirty="0">
                <a:solidFill>
                  <a:srgbClr val="FF0000"/>
                </a:solidFill>
                <a:latin typeface="Monotype Corsiva" pitchFamily="66" charset="0"/>
              </a:rPr>
              <a:t>Усадьба </a:t>
            </a:r>
            <a:r>
              <a:rPr lang="ru-RU" sz="2800" dirty="0">
                <a:latin typeface="Monotype Corsiva" pitchFamily="66" charset="0"/>
              </a:rPr>
              <a:t>Колобка.                                </a:t>
            </a:r>
            <a:r>
              <a:rPr lang="ru-RU" sz="2800" dirty="0" smtClean="0">
                <a:latin typeface="Monotype Corsiva" pitchFamily="66" charset="0"/>
              </a:rPr>
              <a:t>Самое интересное место </a:t>
            </a:r>
            <a:r>
              <a:rPr lang="ru-RU" sz="2800" dirty="0">
                <a:latin typeface="Monotype Corsiva" pitchFamily="66" charset="0"/>
              </a:rPr>
              <a:t>усадьбы </a:t>
            </a:r>
            <a:r>
              <a:rPr lang="ru-RU" sz="2800" dirty="0" smtClean="0">
                <a:latin typeface="Monotype Corsiva" pitchFamily="66" charset="0"/>
              </a:rPr>
              <a:t>       </a:t>
            </a:r>
            <a:r>
              <a:rPr lang="ru-RU" sz="2800" dirty="0" smtClean="0">
                <a:solidFill>
                  <a:srgbClr val="FF0000"/>
                </a:solidFill>
                <a:latin typeface="Monotype Corsiva" pitchFamily="66" charset="0"/>
              </a:rPr>
              <a:t>дом Колобка</a:t>
            </a:r>
            <a:r>
              <a:rPr lang="ru-RU" sz="2800" dirty="0">
                <a:latin typeface="Monotype Corsiva" pitchFamily="66" charset="0"/>
              </a:rPr>
              <a:t>.</a:t>
            </a:r>
            <a:endParaRPr lang="ru-RU" sz="2800" dirty="0"/>
          </a:p>
        </p:txBody>
      </p:sp>
    </p:spTree>
  </p:cSld>
  <p:clrMapOvr>
    <a:masterClrMapping/>
  </p:clrMapOvr>
  <p:transition spd="slow" advClick="0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4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 descr="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 descr="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88913"/>
            <a:ext cx="6945313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 descr="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13" y="280988"/>
            <a:ext cx="7037387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smtClean="0">
                <a:latin typeface="Monotype Corsiva" pitchFamily="66" charset="0"/>
              </a:rPr>
              <a:t>Село   </a:t>
            </a:r>
            <a:r>
              <a:rPr lang="ru-RU" sz="4000" b="1" smtClean="0">
                <a:solidFill>
                  <a:srgbClr val="FF0000"/>
                </a:solidFill>
                <a:latin typeface="Monotype Corsiva" pitchFamily="66" charset="0"/>
              </a:rPr>
              <a:t>Карачарово  </a:t>
            </a:r>
            <a:r>
              <a:rPr lang="ru-RU" sz="4000" b="1" smtClean="0">
                <a:solidFill>
                  <a:schemeClr val="tx1"/>
                </a:solidFill>
                <a:latin typeface="Monotype Corsiva" pitchFamily="66" charset="0"/>
              </a:rPr>
              <a:t>под </a:t>
            </a:r>
            <a:r>
              <a:rPr lang="ru-RU" sz="4000" b="1" smtClean="0">
                <a:solidFill>
                  <a:srgbClr val="FF0000"/>
                </a:solidFill>
                <a:latin typeface="Monotype Corsiva" pitchFamily="66" charset="0"/>
              </a:rPr>
              <a:t>Муромом</a:t>
            </a:r>
            <a:r>
              <a:rPr lang="ru-RU" sz="4000" b="1" smtClean="0">
                <a:solidFill>
                  <a:schemeClr val="tx1"/>
                </a:solidFill>
                <a:latin typeface="Monotype Corsiva" pitchFamily="66" charset="0"/>
              </a:rPr>
              <a:t/>
            </a:r>
            <a:br>
              <a:rPr lang="ru-RU" sz="4000" b="1" smtClean="0">
                <a:solidFill>
                  <a:schemeClr val="tx1"/>
                </a:solidFill>
                <a:latin typeface="Monotype Corsiva" pitchFamily="66" charset="0"/>
              </a:rPr>
            </a:br>
            <a:r>
              <a:rPr lang="ru-RU" sz="4000" b="1" smtClean="0">
                <a:latin typeface="Monotype Corsiva" pitchFamily="66" charset="0"/>
              </a:rPr>
              <a:t>Владимирская  область</a:t>
            </a:r>
            <a:endParaRPr lang="ru-RU" sz="4000" b="1" i="1" smtClean="0">
              <a:latin typeface="Monotype Corsiva" pitchFamily="66" charset="0"/>
            </a:endParaRPr>
          </a:p>
        </p:txBody>
      </p:sp>
      <p:sp>
        <p:nvSpPr>
          <p:cNvPr id="12295" name="Объект 2"/>
          <p:cNvSpPr>
            <a:spLocks noGrp="1"/>
          </p:cNvSpPr>
          <p:nvPr>
            <p:ph sz="half" idx="2"/>
          </p:nvPr>
        </p:nvSpPr>
        <p:spPr>
          <a:xfrm>
            <a:off x="3348038" y="1773238"/>
            <a:ext cx="5080000" cy="4525962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  <a:t>Илья́ </a:t>
            </a:r>
            <a:r>
              <a:rPr lang="ru-RU" dirty="0" err="1" smtClean="0">
                <a:solidFill>
                  <a:srgbClr val="FF0000"/>
                </a:solidFill>
                <a:latin typeface="Monotype Corsiva" pitchFamily="66" charset="0"/>
              </a:rPr>
              <a:t>Му́ромец</a:t>
            </a:r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dirty="0" smtClean="0">
                <a:latin typeface="Monotype Corsiva" pitchFamily="66" charset="0"/>
              </a:rPr>
              <a:t>- один из главных героев древнерусского былинного эпоса, богатырь,                                                                                              воплощающий народный идеал героя-воина, народного заступника. </a:t>
            </a:r>
          </a:p>
        </p:txBody>
      </p:sp>
      <p:pic>
        <p:nvPicPr>
          <p:cNvPr id="12296" name="Рисунок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2276475"/>
            <a:ext cx="2497138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7" name="Прямоугольник 1"/>
          <p:cNvSpPr>
            <a:spLocks noChangeArrowheads="1"/>
          </p:cNvSpPr>
          <p:nvPr/>
        </p:nvSpPr>
        <p:spPr bwMode="auto">
          <a:xfrm>
            <a:off x="952500" y="5834063"/>
            <a:ext cx="22320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b="1">
                <a:solidFill>
                  <a:srgbClr val="FF0000"/>
                </a:solidFill>
                <a:latin typeface="Monotype Corsiva" pitchFamily="66" charset="0"/>
              </a:rPr>
              <a:t> </a:t>
            </a:r>
          </a:p>
        </p:txBody>
      </p:sp>
      <p:sp>
        <p:nvSpPr>
          <p:cNvPr id="4" name="Выгнутая вправо стрелка 3">
            <a:hlinkClick r:id="rId7" action="ppaction://hlinksldjump"/>
          </p:cNvPr>
          <p:cNvSpPr/>
          <p:nvPr/>
        </p:nvSpPr>
        <p:spPr>
          <a:xfrm>
            <a:off x="8428038" y="5880100"/>
            <a:ext cx="496887" cy="838200"/>
          </a:xfrm>
          <a:prstGeom prst="curved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2299" name="Прямоугольник 1"/>
          <p:cNvSpPr>
            <a:spLocks noChangeArrowheads="1"/>
          </p:cNvSpPr>
          <p:nvPr/>
        </p:nvSpPr>
        <p:spPr bwMode="auto">
          <a:xfrm>
            <a:off x="3492500" y="4165600"/>
            <a:ext cx="4686300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  <a:latin typeface="Monotype Corsiva" pitchFamily="66" charset="0"/>
              </a:rPr>
              <a:t>День Ильи Мурома </a:t>
            </a:r>
          </a:p>
          <a:p>
            <a:pPr algn="ctr"/>
            <a:r>
              <a:rPr lang="ru-RU" sz="2800" dirty="0">
                <a:latin typeface="Monotype Corsiva" pitchFamily="66" charset="0"/>
              </a:rPr>
              <a:t>отмечают в селе </a:t>
            </a:r>
          </a:p>
          <a:p>
            <a:pPr algn="ctr"/>
            <a:r>
              <a:rPr lang="ru-RU" sz="2800" dirty="0">
                <a:latin typeface="Monotype Corsiva" pitchFamily="66" charset="0"/>
              </a:rPr>
              <a:t>ежегодно </a:t>
            </a:r>
            <a:r>
              <a:rPr lang="ru-RU" sz="2800" dirty="0">
                <a:solidFill>
                  <a:srgbClr val="FF0000"/>
                </a:solidFill>
                <a:latin typeface="Monotype Corsiva" pitchFamily="66" charset="0"/>
              </a:rPr>
              <a:t>1 </a:t>
            </a:r>
            <a:r>
              <a:rPr lang="ru-RU" sz="2800" dirty="0" smtClean="0">
                <a:solidFill>
                  <a:srgbClr val="FF0000"/>
                </a:solidFill>
                <a:latin typeface="Monotype Corsiva" pitchFamily="66" charset="0"/>
              </a:rPr>
              <a:t>января</a:t>
            </a:r>
            <a:r>
              <a:rPr lang="ru-RU" sz="2800" dirty="0" smtClean="0">
                <a:latin typeface="Monotype Corsiva" pitchFamily="66" charset="0"/>
              </a:rPr>
              <a:t>.</a:t>
            </a:r>
            <a:endParaRPr lang="ru-RU" sz="2800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 advClick="0"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4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 descr="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 descr="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88913"/>
            <a:ext cx="6945313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 descr="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13" y="280988"/>
            <a:ext cx="7037387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i="1" smtClean="0">
                <a:latin typeface="Monotype Corsiva" pitchFamily="66" charset="0"/>
              </a:rPr>
              <a:t/>
            </a:r>
            <a:br>
              <a:rPr lang="ru-RU" sz="4000" b="1" i="1" smtClean="0">
                <a:latin typeface="Monotype Corsiva" pitchFamily="66" charset="0"/>
              </a:rPr>
            </a:br>
            <a:r>
              <a:rPr lang="ru-RU" sz="4000" b="1" i="1" smtClean="0">
                <a:latin typeface="Monotype Corsiva" pitchFamily="66" charset="0"/>
              </a:rPr>
              <a:t>Город  </a:t>
            </a:r>
            <a:r>
              <a:rPr lang="ru-RU" sz="4000" b="1" i="1" smtClean="0">
                <a:solidFill>
                  <a:srgbClr val="FF0000"/>
                </a:solidFill>
                <a:latin typeface="Monotype Corsiva" pitchFamily="66" charset="0"/>
              </a:rPr>
              <a:t>Ростов  Великий</a:t>
            </a:r>
            <a:br>
              <a:rPr lang="ru-RU" sz="4000" b="1" i="1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4000" b="1" i="1" smtClean="0">
                <a:solidFill>
                  <a:schemeClr val="tx1"/>
                </a:solidFill>
                <a:latin typeface="Monotype Corsiva" pitchFamily="66" charset="0"/>
              </a:rPr>
              <a:t>Ярославская  область</a:t>
            </a:r>
            <a:r>
              <a:rPr lang="ru-RU" sz="4000" b="1" i="1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sz="4000" b="1" i="1" smtClean="0">
                <a:solidFill>
                  <a:srgbClr val="FF0000"/>
                </a:solidFill>
                <a:latin typeface="Monotype Corsiva" pitchFamily="66" charset="0"/>
              </a:rPr>
            </a:br>
            <a:endParaRPr lang="ru-RU" sz="4000" b="1" i="1" smtClean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13319" name="Объект 2"/>
          <p:cNvSpPr>
            <a:spLocks noGrp="1"/>
          </p:cNvSpPr>
          <p:nvPr>
            <p:ph sz="half" idx="2"/>
          </p:nvPr>
        </p:nvSpPr>
        <p:spPr>
          <a:xfrm>
            <a:off x="755650" y="2733675"/>
            <a:ext cx="6481763" cy="4525963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  <a:t>Музей Царевны-лягушки </a:t>
            </a:r>
            <a:r>
              <a:rPr lang="ru-RU" dirty="0" smtClean="0">
                <a:latin typeface="Monotype Corsiva" pitchFamily="66" charset="0"/>
              </a:rPr>
              <a:t>– первый сказочный музей  в городе  Ростове. </a:t>
            </a:r>
          </a:p>
          <a:p>
            <a:pPr marL="0" indent="0" algn="ctr">
              <a:buFontTx/>
              <a:buNone/>
            </a:pPr>
            <a:r>
              <a:rPr lang="ru-RU" dirty="0" smtClean="0">
                <a:latin typeface="Monotype Corsiva" pitchFamily="66" charset="0"/>
              </a:rPr>
              <a:t>Его открытие состоялось 23 марта 2012 года</a:t>
            </a:r>
          </a:p>
          <a:p>
            <a:pPr marL="0" indent="0" algn="ctr">
              <a:buFontTx/>
              <a:buNone/>
            </a:pPr>
            <a:r>
              <a:rPr lang="ru-RU" dirty="0" smtClean="0">
                <a:latin typeface="Monotype Corsiva" pitchFamily="66" charset="0"/>
              </a:rPr>
              <a:t>при гостевом доме «Царевна-лягушка», </a:t>
            </a:r>
          </a:p>
          <a:p>
            <a:pPr marL="0" indent="0" algn="ctr">
              <a:buFontTx/>
              <a:buNone/>
            </a:pPr>
            <a:r>
              <a:rPr lang="ru-RU" dirty="0" smtClean="0">
                <a:latin typeface="Monotype Corsiva" pitchFamily="66" charset="0"/>
              </a:rPr>
              <a:t> в здании постройки 1790 года.</a:t>
            </a:r>
          </a:p>
          <a:p>
            <a:pPr marL="0" indent="0" algn="ctr">
              <a:buFontTx/>
              <a:buNone/>
            </a:pPr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  <a:t>Переступив порог музея</a:t>
            </a:r>
            <a:r>
              <a:rPr lang="ru-RU" dirty="0" smtClean="0">
                <a:latin typeface="Monotype Corsiva" pitchFamily="66" charset="0"/>
              </a:rPr>
              <a:t>,</a:t>
            </a:r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dirty="0" smtClean="0">
                <a:latin typeface="Monotype Corsiva" pitchFamily="66" charset="0"/>
              </a:rPr>
              <a:t>                                                    вы попадёте в мир сказки «Царевна-лягушка».                    </a:t>
            </a:r>
          </a:p>
          <a:p>
            <a:pPr marL="0" indent="0">
              <a:buFontTx/>
              <a:buNone/>
            </a:pPr>
            <a:endParaRPr lang="ru-RU" sz="1800" dirty="0" smtClean="0">
              <a:latin typeface="Monotype Corsiva" pitchFamily="66" charset="0"/>
            </a:endParaRPr>
          </a:p>
        </p:txBody>
      </p:sp>
      <p:pic>
        <p:nvPicPr>
          <p:cNvPr id="13320" name="Рисунок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9200" y="1700213"/>
            <a:ext cx="457835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Рисунок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59563" y="4221163"/>
            <a:ext cx="171767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Выгнутая вправо стрелка 10">
            <a:hlinkClick r:id="rId8" action="ppaction://hlinksldjump"/>
          </p:cNvPr>
          <p:cNvSpPr/>
          <p:nvPr/>
        </p:nvSpPr>
        <p:spPr>
          <a:xfrm>
            <a:off x="8459788" y="5937250"/>
            <a:ext cx="433387" cy="731838"/>
          </a:xfrm>
          <a:prstGeom prst="curved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Click="0"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4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 descr="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0" y="-952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 descr="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88913"/>
            <a:ext cx="6945313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 descr="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13" y="280988"/>
            <a:ext cx="7037387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i="1" smtClean="0">
                <a:latin typeface="Monotype Corsiva" pitchFamily="66" charset="0"/>
              </a:rPr>
              <a:t>Город </a:t>
            </a:r>
            <a:r>
              <a:rPr lang="ru-RU" sz="4000" b="1" i="1" smtClean="0">
                <a:solidFill>
                  <a:srgbClr val="FF0000"/>
                </a:solidFill>
                <a:latin typeface="Monotype Corsiva" pitchFamily="66" charset="0"/>
              </a:rPr>
              <a:t>Палех</a:t>
            </a:r>
            <a:br>
              <a:rPr lang="ru-RU" sz="4000" b="1" i="1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4000" b="1" i="1" smtClean="0">
                <a:latin typeface="Monotype Corsiva" pitchFamily="66" charset="0"/>
              </a:rPr>
              <a:t>Ивановская область</a:t>
            </a:r>
          </a:p>
        </p:txBody>
      </p:sp>
      <p:sp>
        <p:nvSpPr>
          <p:cNvPr id="14343" name="Объект 2"/>
          <p:cNvSpPr>
            <a:spLocks noGrp="1"/>
          </p:cNvSpPr>
          <p:nvPr>
            <p:ph sz="half" idx="2"/>
          </p:nvPr>
        </p:nvSpPr>
        <p:spPr>
          <a:xfrm>
            <a:off x="3132138" y="1670050"/>
            <a:ext cx="5184775" cy="452755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ru-RU" smtClean="0">
                <a:solidFill>
                  <a:srgbClr val="FF0000"/>
                </a:solidFill>
                <a:latin typeface="Monotype Corsiva" pitchFamily="66" charset="0"/>
              </a:rPr>
              <a:t>Жар-птица </a:t>
            </a:r>
            <a:r>
              <a:rPr lang="ru-RU" smtClean="0">
                <a:latin typeface="Monotype Corsiva" pitchFamily="66" charset="0"/>
              </a:rPr>
              <a:t>— сказочная птица, персонаж русских сказок, обычно является целью поиска героя сказки. </a:t>
            </a:r>
            <a:r>
              <a:rPr lang="ru-RU" smtClean="0">
                <a:solidFill>
                  <a:srgbClr val="FF0000"/>
                </a:solidFill>
                <a:latin typeface="Monotype Corsiva" pitchFamily="66" charset="0"/>
              </a:rPr>
              <a:t>Жар-птица - официальный герб Палеха.</a:t>
            </a:r>
          </a:p>
        </p:txBody>
      </p:sp>
      <p:pic>
        <p:nvPicPr>
          <p:cNvPr id="14344" name="Рисунок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676400"/>
            <a:ext cx="2232025" cy="242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Выгнутая вправо стрелка 9">
            <a:hlinkClick r:id="rId7" action="ppaction://hlinksldjump"/>
          </p:cNvPr>
          <p:cNvSpPr/>
          <p:nvPr/>
        </p:nvSpPr>
        <p:spPr>
          <a:xfrm>
            <a:off x="8459788" y="5937250"/>
            <a:ext cx="433387" cy="731838"/>
          </a:xfrm>
          <a:prstGeom prst="curved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4346" name="Прямоугольник 1"/>
          <p:cNvSpPr>
            <a:spLocks noChangeArrowheads="1"/>
          </p:cNvSpPr>
          <p:nvPr/>
        </p:nvSpPr>
        <p:spPr bwMode="auto">
          <a:xfrm>
            <a:off x="1076325" y="4033838"/>
            <a:ext cx="7056438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800" dirty="0">
                <a:latin typeface="Monotype Corsiva" pitchFamily="66" charset="0"/>
              </a:rPr>
              <a:t>Палех -это родина Жар-птицы, </a:t>
            </a:r>
          </a:p>
          <a:p>
            <a:pPr algn="ctr"/>
            <a:r>
              <a:rPr lang="ru-RU" sz="2800" dirty="0">
                <a:latin typeface="Monotype Corsiva" pitchFamily="66" charset="0"/>
              </a:rPr>
              <a:t>символа красоты, сказочности и </a:t>
            </a:r>
            <a:r>
              <a:rPr lang="ru-RU" sz="2800" dirty="0" smtClean="0">
                <a:latin typeface="Monotype Corsiva" pitchFamily="66" charset="0"/>
              </a:rPr>
              <a:t>утончённости</a:t>
            </a:r>
            <a:r>
              <a:rPr lang="ru-RU" sz="2800" dirty="0">
                <a:latin typeface="Monotype Corsiva" pitchFamily="66" charset="0"/>
              </a:rPr>
              <a:t>.</a:t>
            </a:r>
          </a:p>
          <a:p>
            <a:pPr algn="ctr"/>
            <a:r>
              <a:rPr lang="ru-RU" sz="2800" dirty="0" smtClean="0">
                <a:latin typeface="Monotype Corsiva" pitchFamily="66" charset="0"/>
              </a:rPr>
              <a:t>Ежегодно</a:t>
            </a:r>
            <a:r>
              <a:rPr lang="ru-RU" sz="2800" dirty="0" smtClean="0">
                <a:solidFill>
                  <a:srgbClr val="FF0000"/>
                </a:solidFill>
                <a:latin typeface="Monotype Corsiva" pitchFamily="66" charset="0"/>
              </a:rPr>
              <a:t> в сентябре </a:t>
            </a:r>
            <a:r>
              <a:rPr lang="ru-RU" sz="2800" dirty="0" smtClean="0">
                <a:latin typeface="Monotype Corsiva" pitchFamily="66" charset="0"/>
              </a:rPr>
              <a:t>проводится                </a:t>
            </a:r>
            <a:r>
              <a:rPr lang="ru-RU" sz="2800" dirty="0">
                <a:latin typeface="Monotype Corsiva" pitchFamily="66" charset="0"/>
              </a:rPr>
              <a:t>ярмарка-фестиваль </a:t>
            </a:r>
            <a:r>
              <a:rPr lang="ru-RU" sz="2800" dirty="0" smtClean="0">
                <a:latin typeface="Monotype Corsiva" pitchFamily="66" charset="0"/>
              </a:rPr>
              <a:t>«</a:t>
            </a:r>
            <a:r>
              <a:rPr lang="ru-RU" sz="2800" dirty="0">
                <a:latin typeface="Monotype Corsiva" pitchFamily="66" charset="0"/>
              </a:rPr>
              <a:t>Палех – город мастеров», </a:t>
            </a:r>
            <a:r>
              <a:rPr lang="ru-RU" sz="2800" dirty="0">
                <a:solidFill>
                  <a:srgbClr val="FF0000"/>
                </a:solidFill>
                <a:latin typeface="Monotype Corsiva" pitchFamily="66" charset="0"/>
              </a:rPr>
              <a:t>день Жар-птицы</a:t>
            </a:r>
            <a:r>
              <a:rPr lang="ru-RU" sz="2800" dirty="0"/>
              <a:t>.</a:t>
            </a:r>
            <a:endParaRPr lang="ru-RU" sz="2800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 advClick="0"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4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 descr="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813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 descr="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88913"/>
            <a:ext cx="6945313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 descr="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13" y="280988"/>
            <a:ext cx="7037387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i="1" smtClean="0">
                <a:latin typeface="Monotype Corsiva" pitchFamily="66" charset="0"/>
              </a:rPr>
              <a:t>Село </a:t>
            </a:r>
            <a:r>
              <a:rPr lang="ru-RU" sz="4000" b="1" i="1" smtClean="0">
                <a:solidFill>
                  <a:srgbClr val="FF0000"/>
                </a:solidFill>
                <a:latin typeface="Monotype Corsiva" pitchFamily="66" charset="0"/>
              </a:rPr>
              <a:t>Приволжское</a:t>
            </a:r>
            <a:r>
              <a:rPr lang="ru-RU" sz="4000" b="1" i="1" smtClean="0">
                <a:latin typeface="Monotype Corsiva" pitchFamily="66" charset="0"/>
              </a:rPr>
              <a:t> (бывшее </a:t>
            </a:r>
            <a:r>
              <a:rPr lang="ru-RU" sz="4000" b="1" i="1" smtClean="0">
                <a:solidFill>
                  <a:srgbClr val="FF0000"/>
                </a:solidFill>
                <a:latin typeface="Monotype Corsiva" pitchFamily="66" charset="0"/>
              </a:rPr>
              <a:t>Гадово</a:t>
            </a:r>
            <a:r>
              <a:rPr lang="ru-RU" sz="4000" b="1" i="1" smtClean="0">
                <a:latin typeface="Monotype Corsiva" pitchFamily="66" charset="0"/>
              </a:rPr>
              <a:t>)</a:t>
            </a:r>
            <a:br>
              <a:rPr lang="ru-RU" sz="4000" b="1" i="1" smtClean="0">
                <a:latin typeface="Monotype Corsiva" pitchFamily="66" charset="0"/>
              </a:rPr>
            </a:br>
            <a:r>
              <a:rPr lang="ru-RU" sz="4000" b="1" i="1" smtClean="0">
                <a:latin typeface="Monotype Corsiva" pitchFamily="66" charset="0"/>
              </a:rPr>
              <a:t>Тверская область</a:t>
            </a:r>
          </a:p>
        </p:txBody>
      </p:sp>
      <p:sp>
        <p:nvSpPr>
          <p:cNvPr id="15367" name="Объект 2"/>
          <p:cNvSpPr>
            <a:spLocks noGrp="1"/>
          </p:cNvSpPr>
          <p:nvPr>
            <p:ph sz="half" idx="2"/>
          </p:nvPr>
        </p:nvSpPr>
        <p:spPr>
          <a:xfrm>
            <a:off x="827088" y="1511300"/>
            <a:ext cx="7632700" cy="4525963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  <a:t>Змей Горыныч </a:t>
            </a:r>
            <a:r>
              <a:rPr lang="ru-RU" dirty="0" smtClean="0">
                <a:latin typeface="Monotype Corsiva" pitchFamily="66" charset="0"/>
              </a:rPr>
              <a:t>— многоголовый огнедышащий дракон, представитель злого начала </a:t>
            </a:r>
          </a:p>
          <a:p>
            <a:pPr marL="0" indent="0" algn="ctr">
              <a:buFontTx/>
              <a:buNone/>
            </a:pPr>
            <a:r>
              <a:rPr lang="ru-RU" dirty="0" smtClean="0">
                <a:latin typeface="Monotype Corsiva" pitchFamily="66" charset="0"/>
              </a:rPr>
              <a:t>в русских народных сказках и былинах. </a:t>
            </a:r>
          </a:p>
          <a:p>
            <a:pPr marL="0" indent="0">
              <a:buFontTx/>
              <a:buNone/>
            </a:pPr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  <a:t>До 1961 года </a:t>
            </a:r>
            <a:r>
              <a:rPr lang="ru-RU" dirty="0" smtClean="0">
                <a:latin typeface="Monotype Corsiva" pitchFamily="66" charset="0"/>
              </a:rPr>
              <a:t>деревенька в заболоченной местности гордо называлась </a:t>
            </a:r>
            <a:r>
              <a:rPr lang="ru-RU" dirty="0" err="1" smtClean="0">
                <a:latin typeface="Monotype Corsiva" pitchFamily="66" charset="0"/>
              </a:rPr>
              <a:t>Гадово</a:t>
            </a:r>
            <a:r>
              <a:rPr lang="ru-RU" dirty="0" smtClean="0">
                <a:latin typeface="Monotype Corsiva" pitchFamily="66" charset="0"/>
              </a:rPr>
              <a:t>. И было здесь змей видимо-невидимо. Неподалеку, </a:t>
            </a:r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  <a:t>в низовьях реки </a:t>
            </a:r>
            <a:r>
              <a:rPr lang="ru-RU" dirty="0" err="1" smtClean="0">
                <a:solidFill>
                  <a:srgbClr val="FF0000"/>
                </a:solidFill>
                <a:latin typeface="Monotype Corsiva" pitchFamily="66" charset="0"/>
              </a:rPr>
              <a:t>Хоча</a:t>
            </a:r>
            <a:r>
              <a:rPr lang="ru-RU" dirty="0" smtClean="0">
                <a:latin typeface="Monotype Corsiva" pitchFamily="66" charset="0"/>
              </a:rPr>
              <a:t>, было, по преданию, “</a:t>
            </a:r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  <a:t>море </a:t>
            </a:r>
            <a:r>
              <a:rPr lang="ru-RU" dirty="0" err="1" smtClean="0">
                <a:solidFill>
                  <a:srgbClr val="FF0000"/>
                </a:solidFill>
                <a:latin typeface="Monotype Corsiva" pitchFamily="66" charset="0"/>
              </a:rPr>
              <a:t>змеево</a:t>
            </a:r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  <a:t>”</a:t>
            </a:r>
            <a:r>
              <a:rPr lang="ru-RU" dirty="0" smtClean="0">
                <a:latin typeface="Monotype Corsiva" pitchFamily="66" charset="0"/>
              </a:rPr>
              <a:t>, где обитал </a:t>
            </a:r>
          </a:p>
          <a:p>
            <a:pPr marL="0" indent="0">
              <a:buFontTx/>
              <a:buNone/>
            </a:pPr>
            <a:r>
              <a:rPr lang="ru-RU" dirty="0" smtClean="0">
                <a:latin typeface="Monotype Corsiva" pitchFamily="66" charset="0"/>
              </a:rPr>
              <a:t>легендарный </a:t>
            </a:r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  <a:t>Змей Горыныч</a:t>
            </a:r>
            <a:r>
              <a:rPr lang="ru-RU" dirty="0" smtClean="0">
                <a:latin typeface="Monotype Corsiva" pitchFamily="66" charset="0"/>
              </a:rPr>
              <a:t>. </a:t>
            </a:r>
          </a:p>
          <a:p>
            <a:pPr marL="0" indent="0">
              <a:buFontTx/>
              <a:buNone/>
            </a:pPr>
            <a:r>
              <a:rPr lang="ru-RU" dirty="0" smtClean="0">
                <a:latin typeface="Monotype Corsiva" pitchFamily="66" charset="0"/>
              </a:rPr>
              <a:t>     В 2011 году  создан  </a:t>
            </a:r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  <a:t>Музей Гада.</a:t>
            </a:r>
            <a:r>
              <a:rPr lang="ru-RU" dirty="0" smtClean="0">
                <a:latin typeface="Monotype Corsiva" pitchFamily="66" charset="0"/>
              </a:rPr>
              <a:t>          </a:t>
            </a:r>
            <a:endParaRPr lang="ru-RU" sz="2400" dirty="0" smtClean="0">
              <a:latin typeface="Monotype Corsiva" pitchFamily="66" charset="0"/>
            </a:endParaRPr>
          </a:p>
        </p:txBody>
      </p:sp>
      <p:pic>
        <p:nvPicPr>
          <p:cNvPr id="15368" name="Рисунок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365625"/>
            <a:ext cx="2436813" cy="165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Выгнутая вправо стрелка 9">
            <a:hlinkClick r:id="rId7" action="ppaction://hlinksldjump"/>
          </p:cNvPr>
          <p:cNvSpPr/>
          <p:nvPr/>
        </p:nvSpPr>
        <p:spPr>
          <a:xfrm>
            <a:off x="8459788" y="5937250"/>
            <a:ext cx="433387" cy="731838"/>
          </a:xfrm>
          <a:prstGeom prst="curved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Click="0"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4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 descr="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813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 descr="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88913"/>
            <a:ext cx="6945313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 descr="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13" y="280988"/>
            <a:ext cx="7037387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i="1" smtClean="0">
                <a:latin typeface="Monotype Corsiva" pitchFamily="66" charset="0"/>
              </a:rPr>
              <a:t>Посёлок   </a:t>
            </a:r>
            <a:r>
              <a:rPr lang="ru-RU" sz="4000" b="1" i="1" smtClean="0">
                <a:solidFill>
                  <a:srgbClr val="FF0000"/>
                </a:solidFill>
                <a:latin typeface="Monotype Corsiva" pitchFamily="66" charset="0"/>
              </a:rPr>
              <a:t>Ермаково </a:t>
            </a:r>
            <a:br>
              <a:rPr lang="ru-RU" sz="4000" b="1" i="1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4000" b="1" i="1" smtClean="0">
                <a:latin typeface="Monotype Corsiva" pitchFamily="66" charset="0"/>
              </a:rPr>
              <a:t>Ярославская   область</a:t>
            </a:r>
          </a:p>
        </p:txBody>
      </p:sp>
      <p:sp>
        <p:nvSpPr>
          <p:cNvPr id="16391" name="Объект 1"/>
          <p:cNvSpPr>
            <a:spLocks noGrp="1"/>
          </p:cNvSpPr>
          <p:nvPr>
            <p:ph sz="half" idx="2"/>
          </p:nvPr>
        </p:nvSpPr>
        <p:spPr>
          <a:xfrm>
            <a:off x="2916238" y="1512888"/>
            <a:ext cx="5526087" cy="4525962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ru-RU" smtClean="0">
                <a:solidFill>
                  <a:srgbClr val="FF0000"/>
                </a:solidFill>
                <a:latin typeface="Monotype Corsiva" pitchFamily="66" charset="0"/>
              </a:rPr>
              <a:t>Курочка Ряба </a:t>
            </a:r>
            <a:r>
              <a:rPr lang="ru-RU" smtClean="0">
                <a:latin typeface="Monotype Corsiva" pitchFamily="66" charset="0"/>
              </a:rPr>
              <a:t>- главный персонаж, давший многим текстам сказки о разбитом яичке название, имеет пёстрое (рябое) оперенье.</a:t>
            </a:r>
          </a:p>
          <a:p>
            <a:pPr marL="0" indent="0">
              <a:buFontTx/>
              <a:buNone/>
            </a:pPr>
            <a:r>
              <a:rPr lang="ru-RU" smtClean="0">
                <a:solidFill>
                  <a:srgbClr val="FF0000"/>
                </a:solidFill>
                <a:latin typeface="Monotype Corsiva" pitchFamily="66" charset="0"/>
              </a:rPr>
              <a:t>Музей Курочки Рябы </a:t>
            </a:r>
          </a:p>
          <a:p>
            <a:pPr marL="0" indent="0">
              <a:buFontTx/>
              <a:buNone/>
            </a:pPr>
            <a:r>
              <a:rPr lang="ru-RU" smtClean="0">
                <a:latin typeface="Monotype Corsiva" pitchFamily="66" charset="0"/>
              </a:rPr>
              <a:t>был основан в 2008 году.</a:t>
            </a:r>
          </a:p>
        </p:txBody>
      </p:sp>
      <p:pic>
        <p:nvPicPr>
          <p:cNvPr id="16392" name="Рисунок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513" y="1803400"/>
            <a:ext cx="1944687" cy="247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Рисунок 1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0" y="3187700"/>
            <a:ext cx="1797050" cy="234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4" name="Прямоугольник 1"/>
          <p:cNvSpPr>
            <a:spLocks noChangeArrowheads="1"/>
          </p:cNvSpPr>
          <p:nvPr/>
        </p:nvSpPr>
        <p:spPr bwMode="auto">
          <a:xfrm>
            <a:off x="900113" y="4440238"/>
            <a:ext cx="5256212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800">
                <a:latin typeface="Monotype Corsiva" pitchFamily="66" charset="0"/>
              </a:rPr>
              <a:t>В музее можно узнать о предметах быта и ремесла, </a:t>
            </a:r>
          </a:p>
          <a:p>
            <a:pPr algn="ctr"/>
            <a:r>
              <a:rPr lang="ru-RU" sz="2800">
                <a:latin typeface="Monotype Corsiva" pitchFamily="66" charset="0"/>
              </a:rPr>
              <a:t>существовавших на Руси.</a:t>
            </a:r>
          </a:p>
        </p:txBody>
      </p:sp>
      <p:sp>
        <p:nvSpPr>
          <p:cNvPr id="13" name="Стрелка вправо 12">
            <a:hlinkClick r:id="rId8" action="ppaction://hlinksldjump"/>
          </p:cNvPr>
          <p:cNvSpPr/>
          <p:nvPr/>
        </p:nvSpPr>
        <p:spPr>
          <a:xfrm>
            <a:off x="8442325" y="6149975"/>
            <a:ext cx="468313" cy="360363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chemeClr val="tx1"/>
                </a:solidFill>
              </a:ln>
            </a:endParaRPr>
          </a:p>
        </p:txBody>
      </p:sp>
    </p:spTree>
  </p:cSld>
  <p:clrMapOvr>
    <a:masterClrMapping/>
  </p:clrMapOvr>
  <p:transition spd="slow" advClick="0"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4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 descr="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813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 descr="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88913"/>
            <a:ext cx="6945313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 descr="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13" y="280988"/>
            <a:ext cx="7037387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i="1" smtClean="0">
                <a:latin typeface="Monotype Corsiva" pitchFamily="66" charset="0"/>
              </a:rPr>
              <a:t>Посёлок   </a:t>
            </a:r>
            <a:r>
              <a:rPr lang="ru-RU" sz="4000" b="1" i="1" smtClean="0">
                <a:solidFill>
                  <a:srgbClr val="FF0000"/>
                </a:solidFill>
                <a:latin typeface="Monotype Corsiva" pitchFamily="66" charset="0"/>
              </a:rPr>
              <a:t>Ермаково </a:t>
            </a:r>
            <a:br>
              <a:rPr lang="ru-RU" sz="4000" b="1" i="1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4000" b="1" i="1" smtClean="0">
                <a:latin typeface="Monotype Corsiva" pitchFamily="66" charset="0"/>
              </a:rPr>
              <a:t>Ярославская   область</a:t>
            </a:r>
          </a:p>
        </p:txBody>
      </p:sp>
      <p:sp>
        <p:nvSpPr>
          <p:cNvPr id="17415" name="Объект 1"/>
          <p:cNvSpPr>
            <a:spLocks noGrp="1"/>
          </p:cNvSpPr>
          <p:nvPr>
            <p:ph sz="half" idx="2"/>
          </p:nvPr>
        </p:nvSpPr>
        <p:spPr>
          <a:xfrm>
            <a:off x="827088" y="1535113"/>
            <a:ext cx="7561262" cy="4403725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ru-RU" dirty="0" smtClean="0">
                <a:latin typeface="Monotype Corsiva" pitchFamily="66" charset="0"/>
              </a:rPr>
              <a:t>С 2008 года в поселке проводится ежегодный туристический </a:t>
            </a:r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  <a:t>праздник «В гостях у Курочки Рябы»</a:t>
            </a:r>
            <a:r>
              <a:rPr lang="ru-RU" dirty="0" smtClean="0">
                <a:latin typeface="Monotype Corsiva" pitchFamily="66" charset="0"/>
              </a:rPr>
              <a:t>.</a:t>
            </a:r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dirty="0">
                <a:latin typeface="Monotype Corsiva" pitchFamily="66" charset="0"/>
              </a:rPr>
              <a:t>Н</a:t>
            </a:r>
            <a:r>
              <a:rPr lang="ru-RU" dirty="0" smtClean="0">
                <a:latin typeface="Monotype Corsiva" pitchFamily="66" charset="0"/>
              </a:rPr>
              <a:t>а праздник привозят живых курочек и петухов. </a:t>
            </a:r>
            <a:r>
              <a:rPr lang="ru-RU" dirty="0">
                <a:latin typeface="Monotype Corsiva" pitchFamily="66" charset="0"/>
              </a:rPr>
              <a:t>Н</a:t>
            </a:r>
            <a:r>
              <a:rPr lang="ru-RU" dirty="0" smtClean="0">
                <a:latin typeface="Monotype Corsiva" pitchFamily="66" charset="0"/>
              </a:rPr>
              <a:t>арод от этого в восторге!</a:t>
            </a:r>
          </a:p>
        </p:txBody>
      </p:sp>
      <p:pic>
        <p:nvPicPr>
          <p:cNvPr id="17416" name="Рисунок 1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525" y="3424238"/>
            <a:ext cx="4298950" cy="240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Выгнутая вправо стрелка 10">
            <a:hlinkClick r:id="rId7" action="ppaction://hlinksldjump"/>
          </p:cNvPr>
          <p:cNvSpPr/>
          <p:nvPr/>
        </p:nvSpPr>
        <p:spPr>
          <a:xfrm>
            <a:off x="8459788" y="5937250"/>
            <a:ext cx="433387" cy="731838"/>
          </a:xfrm>
          <a:prstGeom prst="curved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Click="0"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4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38" y="4763"/>
            <a:ext cx="914400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 descr="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 descr="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88913"/>
            <a:ext cx="6945313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 descr="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13" y="280988"/>
            <a:ext cx="7037387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i="1" smtClean="0">
                <a:latin typeface="Monotype Corsiva" pitchFamily="66" charset="0"/>
              </a:rPr>
              <a:t>Город  </a:t>
            </a:r>
            <a:r>
              <a:rPr lang="ru-RU" sz="4000" b="1" i="1" smtClean="0">
                <a:solidFill>
                  <a:srgbClr val="FF0000"/>
                </a:solidFill>
                <a:latin typeface="Monotype Corsiva" pitchFamily="66" charset="0"/>
              </a:rPr>
              <a:t>Ростов Великий</a:t>
            </a:r>
            <a:br>
              <a:rPr lang="ru-RU" sz="4000" b="1" i="1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4000" b="1" i="1" smtClean="0">
                <a:solidFill>
                  <a:schemeClr val="tx1"/>
                </a:solidFill>
                <a:latin typeface="Monotype Corsiva" pitchFamily="66" charset="0"/>
              </a:rPr>
              <a:t>Ярославская  область</a:t>
            </a:r>
          </a:p>
        </p:txBody>
      </p:sp>
      <p:sp>
        <p:nvSpPr>
          <p:cNvPr id="18439" name="Объект 1"/>
          <p:cNvSpPr>
            <a:spLocks noGrp="1"/>
          </p:cNvSpPr>
          <p:nvPr>
            <p:ph sz="half" idx="2"/>
          </p:nvPr>
        </p:nvSpPr>
        <p:spPr>
          <a:xfrm>
            <a:off x="3502025" y="3189288"/>
            <a:ext cx="5078413" cy="2740025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  <a:t>На масленицу</a:t>
            </a:r>
            <a:r>
              <a:rPr lang="ru-RU" dirty="0" smtClean="0">
                <a:latin typeface="Monotype Corsiva" pitchFamily="66" charset="0"/>
              </a:rPr>
              <a:t>,</a:t>
            </a:r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  <a:t>                                     </a:t>
            </a:r>
            <a:r>
              <a:rPr lang="ru-RU" dirty="0" smtClean="0">
                <a:latin typeface="Monotype Corsiva" pitchFamily="66" charset="0"/>
              </a:rPr>
              <a:t>в Ростове Великом,                ежегодно проводится            </a:t>
            </a:r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  <a:t>праздник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  <a:t>«По щучьему велению»</a:t>
            </a:r>
            <a:r>
              <a:rPr lang="ru-RU" dirty="0">
                <a:latin typeface="Monotype Corsiva" pitchFamily="66" charset="0"/>
              </a:rPr>
              <a:t>.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>
                <a:latin typeface="Monotype Corsiva" pitchFamily="66" charset="0"/>
              </a:rPr>
              <a:t>К</a:t>
            </a:r>
            <a:r>
              <a:rPr lang="ru-RU" dirty="0" smtClean="0">
                <a:latin typeface="Monotype Corsiva" pitchFamily="66" charset="0"/>
              </a:rPr>
              <a:t>онечно, с самим Емелей, едущим, как  ему и положено, на... печи. </a:t>
            </a:r>
          </a:p>
        </p:txBody>
      </p:sp>
      <p:pic>
        <p:nvPicPr>
          <p:cNvPr id="18440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25" y="2168525"/>
            <a:ext cx="2744788" cy="274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Выгнутая вправо стрелка 9">
            <a:hlinkClick r:id="rId7" action="ppaction://hlinksldjump"/>
          </p:cNvPr>
          <p:cNvSpPr/>
          <p:nvPr/>
        </p:nvSpPr>
        <p:spPr>
          <a:xfrm>
            <a:off x="8459788" y="5937250"/>
            <a:ext cx="433387" cy="731838"/>
          </a:xfrm>
          <a:prstGeom prst="curved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8442" name="Прямоугольник 1"/>
          <p:cNvSpPr>
            <a:spLocks noChangeArrowheads="1"/>
          </p:cNvSpPr>
          <p:nvPr/>
        </p:nvSpPr>
        <p:spPr bwMode="auto">
          <a:xfrm>
            <a:off x="923925" y="4437063"/>
            <a:ext cx="76565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>
                <a:latin typeface="Monotype Corsiva" pitchFamily="66" charset="0"/>
              </a:rPr>
              <a:t> </a:t>
            </a:r>
          </a:p>
        </p:txBody>
      </p:sp>
      <p:sp>
        <p:nvSpPr>
          <p:cNvPr id="18443" name="Прямоугольник 1"/>
          <p:cNvSpPr>
            <a:spLocks noChangeArrowheads="1"/>
          </p:cNvSpPr>
          <p:nvPr/>
        </p:nvSpPr>
        <p:spPr bwMode="auto">
          <a:xfrm>
            <a:off x="3668713" y="1781175"/>
            <a:ext cx="446405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  <a:latin typeface="Monotype Corsiva" pitchFamily="66" charset="0"/>
              </a:rPr>
              <a:t>Емеля</a:t>
            </a:r>
            <a:r>
              <a:rPr lang="ru-RU" sz="2800" dirty="0">
                <a:latin typeface="Monotype Corsiva" pitchFamily="66" charset="0"/>
              </a:rPr>
              <a:t> - персонаж  русской народной сказки </a:t>
            </a:r>
          </a:p>
          <a:p>
            <a:pPr algn="ctr"/>
            <a:r>
              <a:rPr lang="ru-RU" sz="2800" dirty="0">
                <a:latin typeface="Monotype Corsiva" pitchFamily="66" charset="0"/>
              </a:rPr>
              <a:t>«По щучьему </a:t>
            </a:r>
            <a:r>
              <a:rPr lang="ru-RU" sz="2800" dirty="0" smtClean="0">
                <a:latin typeface="Monotype Corsiva" pitchFamily="66" charset="0"/>
              </a:rPr>
              <a:t>велению</a:t>
            </a:r>
            <a:r>
              <a:rPr lang="ru-RU" sz="2800" dirty="0">
                <a:latin typeface="Monotype Corsiva" pitchFamily="66" charset="0"/>
              </a:rPr>
              <a:t>». </a:t>
            </a:r>
          </a:p>
        </p:txBody>
      </p:sp>
    </p:spTree>
  </p:cSld>
  <p:clrMapOvr>
    <a:masterClrMapping/>
  </p:clrMapOvr>
  <p:transition spd="slow" advClick="0"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4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 descr="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 descr="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488" y="-9525"/>
            <a:ext cx="6945312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 descr="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163" y="63500"/>
            <a:ext cx="7037387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63500"/>
            <a:ext cx="8229600" cy="1143000"/>
          </a:xfrm>
        </p:spPr>
        <p:txBody>
          <a:bodyPr/>
          <a:lstStyle/>
          <a:p>
            <a:pPr eaLnBrk="1" hangingPunct="1"/>
            <a:r>
              <a:rPr lang="ru-RU" sz="4000" b="1" i="1" smtClean="0">
                <a:solidFill>
                  <a:schemeClr val="tx1"/>
                </a:solidFill>
                <a:latin typeface="Monotype Corsiva" pitchFamily="66" charset="0"/>
              </a:rPr>
              <a:t>Интернет - источники</a:t>
            </a:r>
          </a:p>
        </p:txBody>
      </p:sp>
      <p:sp>
        <p:nvSpPr>
          <p:cNvPr id="19463" name="Объект 3"/>
          <p:cNvSpPr>
            <a:spLocks noGrp="1"/>
          </p:cNvSpPr>
          <p:nvPr>
            <p:ph idx="1"/>
          </p:nvPr>
        </p:nvSpPr>
        <p:spPr>
          <a:xfrm>
            <a:off x="795338" y="1368425"/>
            <a:ext cx="3562350" cy="4668838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Шаблон</a:t>
            </a:r>
          </a:p>
          <a:p>
            <a:pPr marL="0" indent="0">
              <a:buFontTx/>
              <a:buNone/>
            </a:pPr>
            <a:r>
              <a:rPr lang="en-US" sz="800" dirty="0" smtClean="0">
                <a:latin typeface="Times New Roman" pitchFamily="18" charset="0"/>
                <a:cs typeface="Times New Roman" pitchFamily="18" charset="0"/>
                <a:hlinkClick r:id="rId6"/>
              </a:rPr>
              <a:t>http://pedsovet.su/load/321-1-0-13595</a:t>
            </a:r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Tx/>
              <a:buNone/>
            </a:pP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Слайд 1.</a:t>
            </a:r>
          </a:p>
          <a:p>
            <a:pPr marL="0" indent="0">
              <a:buFontTx/>
              <a:buNone/>
            </a:pPr>
            <a:r>
              <a:rPr lang="en-US" sz="800" u="sng" dirty="0" smtClean="0">
                <a:latin typeface="Times New Roman" pitchFamily="18" charset="0"/>
                <a:cs typeface="Times New Roman" pitchFamily="18" charset="0"/>
                <a:hlinkClick r:id="rId7"/>
              </a:rPr>
              <a:t>http://clck.ru/4TF0G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  <a:hlinkClick r:id="rId7"/>
              </a:rPr>
              <a:t>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– картинка «Сказочная карта России»</a:t>
            </a:r>
          </a:p>
          <a:p>
            <a:pPr marL="0" indent="0">
              <a:buFontTx/>
              <a:buNone/>
            </a:pPr>
            <a:r>
              <a:rPr lang="en-US" sz="800" dirty="0" smtClean="0">
                <a:latin typeface="Times New Roman" pitchFamily="18" charset="0"/>
                <a:cs typeface="Times New Roman" pitchFamily="18" charset="0"/>
                <a:hlinkClick r:id="rId8"/>
              </a:rPr>
              <a:t>http://clck.ru/4Xd_s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  <a:hlinkClick r:id="rId8"/>
              </a:rPr>
              <a:t>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- Снегурочка</a:t>
            </a:r>
          </a:p>
          <a:p>
            <a:pPr marL="0" indent="0">
              <a:buFontTx/>
              <a:buNone/>
            </a:pP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Слайд 2. (картинки обработаны в программе </a:t>
            </a:r>
            <a:r>
              <a:rPr lang="en-US" sz="800" dirty="0" smtClean="0">
                <a:latin typeface="Times New Roman" pitchFamily="18" charset="0"/>
                <a:cs typeface="Times New Roman" pitchFamily="18" charset="0"/>
              </a:rPr>
              <a:t>Paint.net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0">
              <a:buFontTx/>
              <a:buNone/>
            </a:pPr>
            <a:r>
              <a:rPr lang="en-US" sz="800" u="sng" dirty="0" smtClean="0">
                <a:latin typeface="Times New Roman" pitchFamily="18" charset="0"/>
                <a:cs typeface="Times New Roman" pitchFamily="18" charset="0"/>
                <a:hlinkClick r:id="rId9"/>
              </a:rPr>
              <a:t>http://clck.ru/4TFGq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  <a:hlinkClick r:id="rId9"/>
              </a:rPr>
              <a:t> 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– Дед Мороз         </a:t>
            </a:r>
            <a:r>
              <a:rPr lang="en-US" sz="800" u="sng" dirty="0" smtClean="0">
                <a:latin typeface="Times New Roman" pitchFamily="18" charset="0"/>
                <a:cs typeface="Times New Roman" pitchFamily="18" charset="0"/>
                <a:hlinkClick r:id="rId10"/>
              </a:rPr>
              <a:t>tp://clck.ru/4TFOW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 – Баба-Яга</a:t>
            </a:r>
          </a:p>
          <a:p>
            <a:pPr marL="0" indent="0">
              <a:buFontTx/>
              <a:buNone/>
            </a:pPr>
            <a:r>
              <a:rPr lang="en-US" sz="800" u="sng" dirty="0" smtClean="0">
                <a:latin typeface="Times New Roman" pitchFamily="18" charset="0"/>
                <a:cs typeface="Times New Roman" pitchFamily="18" charset="0"/>
                <a:hlinkClick r:id="rId11"/>
              </a:rPr>
              <a:t>http://clck.ru/4TFVQ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  <a:hlinkClick r:id="rId11"/>
              </a:rPr>
              <a:t>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– Курочка Ряба     </a:t>
            </a:r>
            <a:r>
              <a:rPr lang="en-US" sz="800" u="sng" dirty="0" smtClean="0">
                <a:latin typeface="Times New Roman" pitchFamily="18" charset="0"/>
                <a:cs typeface="Times New Roman" pitchFamily="18" charset="0"/>
                <a:hlinkClick r:id="rId12"/>
              </a:rPr>
              <a:t>p://clck.ru/4TF_k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 – Илья Муромец</a:t>
            </a:r>
          </a:p>
          <a:p>
            <a:pPr marL="0" indent="0">
              <a:buFontTx/>
              <a:buNone/>
            </a:pPr>
            <a:r>
              <a:rPr lang="en-US" sz="800" u="sng" dirty="0" smtClean="0">
                <a:latin typeface="Times New Roman" pitchFamily="18" charset="0"/>
                <a:cs typeface="Times New Roman" pitchFamily="18" charset="0"/>
                <a:hlinkClick r:id="rId13"/>
              </a:rPr>
              <a:t>http://clck.ru/4TFha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 – Снеговик              </a:t>
            </a:r>
            <a:r>
              <a:rPr lang="en-US" sz="800" u="sng" dirty="0" smtClean="0">
                <a:latin typeface="Times New Roman" pitchFamily="18" charset="0"/>
                <a:cs typeface="Times New Roman" pitchFamily="18" charset="0"/>
                <a:hlinkClick r:id="rId14"/>
              </a:rPr>
              <a:t>http://clck.ru/4TFok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  <a:hlinkClick r:id="rId14"/>
              </a:rPr>
              <a:t>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– Царевна-лягушка</a:t>
            </a:r>
          </a:p>
          <a:p>
            <a:pPr marL="0" indent="0">
              <a:buFontTx/>
              <a:buNone/>
            </a:pPr>
            <a:r>
              <a:rPr lang="en-US" sz="800" u="sng" dirty="0" smtClean="0">
                <a:latin typeface="Times New Roman" pitchFamily="18" charset="0"/>
                <a:cs typeface="Times New Roman" pitchFamily="18" charset="0"/>
                <a:hlinkClick r:id="rId15"/>
              </a:rPr>
              <a:t>http://clck.ru/4TFwA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  <a:hlinkClick r:id="rId15"/>
              </a:rPr>
              <a:t>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– Жар-птица          </a:t>
            </a:r>
            <a:r>
              <a:rPr lang="en-US" sz="800" u="sng" dirty="0" smtClean="0">
                <a:latin typeface="Times New Roman" pitchFamily="18" charset="0"/>
                <a:cs typeface="Times New Roman" pitchFamily="18" charset="0"/>
                <a:hlinkClick r:id="rId16"/>
              </a:rPr>
              <a:t>http://clck.ru/4TG0O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 – Колобок</a:t>
            </a:r>
          </a:p>
          <a:p>
            <a:pPr marL="0" indent="0">
              <a:buFontTx/>
              <a:buNone/>
            </a:pPr>
            <a:r>
              <a:rPr lang="en-US" sz="800" u="sng" dirty="0" smtClean="0">
                <a:latin typeface="Times New Roman" pitchFamily="18" charset="0"/>
                <a:cs typeface="Times New Roman" pitchFamily="18" charset="0"/>
                <a:hlinkClick r:id="rId17"/>
              </a:rPr>
              <a:t>http://clck.ru/4TG10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 – Змей Горыныч     </a:t>
            </a:r>
            <a:r>
              <a:rPr lang="en-US" sz="800" dirty="0" smtClean="0">
                <a:latin typeface="Times New Roman" pitchFamily="18" charset="0"/>
                <a:cs typeface="Times New Roman" pitchFamily="18" charset="0"/>
                <a:hlinkClick r:id="rId18"/>
              </a:rPr>
              <a:t>http://clck.ru/4TG1K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 - Емеля и Щука</a:t>
            </a:r>
          </a:p>
          <a:p>
            <a:pPr marL="0" indent="0">
              <a:buFontTx/>
              <a:buNone/>
            </a:pPr>
            <a:r>
              <a:rPr lang="en-US" sz="800" dirty="0" smtClean="0">
                <a:latin typeface="Times New Roman" pitchFamily="18" charset="0"/>
                <a:cs typeface="Times New Roman" pitchFamily="18" charset="0"/>
                <a:hlinkClick r:id="rId19"/>
              </a:rPr>
              <a:t>http://clck.ru/4Xd_W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  <a:hlinkClick r:id="rId19"/>
              </a:rPr>
              <a:t>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– карта</a:t>
            </a:r>
          </a:p>
          <a:p>
            <a:pPr marL="0" indent="0">
              <a:buFontTx/>
              <a:buNone/>
            </a:pP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Слайд 3.</a:t>
            </a:r>
          </a:p>
          <a:p>
            <a:pPr marL="0" indent="0">
              <a:buFontTx/>
              <a:buNone/>
            </a:pPr>
            <a:r>
              <a:rPr lang="en-US" sz="800" dirty="0" smtClean="0">
                <a:latin typeface="Times New Roman" pitchFamily="18" charset="0"/>
                <a:cs typeface="Times New Roman" pitchFamily="18" charset="0"/>
                <a:hlinkClick r:id="rId20" action="ppaction://hlinkfile"/>
              </a:rPr>
              <a:t>http://clck.ru/4TG1Y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  <a:hlinkClick r:id="rId20" action="ppaction://hlinkfile"/>
              </a:rPr>
              <a:t>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- голубой дом Снегурочки, Голубой ключик</a:t>
            </a:r>
          </a:p>
          <a:p>
            <a:pPr marL="0" indent="0">
              <a:buFontTx/>
              <a:buNone/>
            </a:pP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Информация </a:t>
            </a:r>
            <a:r>
              <a:rPr lang="ru-RU" sz="800" u="sng" dirty="0" smtClean="0">
                <a:latin typeface="Times New Roman" pitchFamily="18" charset="0"/>
                <a:cs typeface="Times New Roman" pitchFamily="18" charset="0"/>
                <a:hlinkClick r:id="rId21"/>
              </a:rPr>
              <a:t>http://info.ria-kreativ.ru/kostroma3.htm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FontTx/>
              <a:buNone/>
            </a:pP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Слайд 4.</a:t>
            </a:r>
          </a:p>
          <a:p>
            <a:pPr marL="0" indent="0">
              <a:buFontTx/>
              <a:buNone/>
            </a:pPr>
            <a:r>
              <a:rPr lang="en-US" sz="800" u="sng" dirty="0" smtClean="0">
                <a:latin typeface="Times New Roman" pitchFamily="18" charset="0"/>
                <a:cs typeface="Times New Roman" pitchFamily="18" charset="0"/>
                <a:hlinkClick r:id="rId22"/>
              </a:rPr>
              <a:t>http://autotravel.ru/otklik.php/5938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  <a:hlinkClick r:id="rId22"/>
              </a:rPr>
              <a:t>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- терем Снегурочки</a:t>
            </a:r>
          </a:p>
          <a:p>
            <a:pPr marL="0" indent="0">
              <a:buFontTx/>
              <a:buNone/>
            </a:pP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Информация </a:t>
            </a:r>
            <a:r>
              <a:rPr lang="en-US" sz="800" u="sng" dirty="0" smtClean="0">
                <a:latin typeface="Times New Roman" pitchFamily="18" charset="0"/>
                <a:cs typeface="Times New Roman" pitchFamily="18" charset="0"/>
                <a:hlinkClick r:id="rId23"/>
              </a:rPr>
              <a:t>http://clck.ru/4TG1q</a:t>
            </a:r>
            <a:r>
              <a:rPr lang="ru-RU" sz="800" u="sng" dirty="0" smtClean="0">
                <a:latin typeface="Times New Roman" pitchFamily="18" charset="0"/>
                <a:cs typeface="Times New Roman" pitchFamily="18" charset="0"/>
                <a:hlinkClick r:id="rId23"/>
              </a:rPr>
              <a:t> </a:t>
            </a:r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Tx/>
              <a:buNone/>
            </a:pP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Слайд 5.</a:t>
            </a:r>
          </a:p>
          <a:p>
            <a:pPr marL="0" indent="0">
              <a:buFontTx/>
              <a:buNone/>
            </a:pPr>
            <a:r>
              <a:rPr lang="en-US" sz="800" dirty="0" smtClean="0">
                <a:latin typeface="Times New Roman" pitchFamily="18" charset="0"/>
                <a:cs typeface="Times New Roman" pitchFamily="18" charset="0"/>
                <a:hlinkClick r:id="rId24"/>
              </a:rPr>
              <a:t>http://clck.ru/4TG2E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 – ледяная комната Снегурочки, информация</a:t>
            </a:r>
          </a:p>
          <a:p>
            <a:pPr marL="0" indent="0">
              <a:buFontTx/>
              <a:buNone/>
            </a:pPr>
            <a:r>
              <a:rPr lang="ru-RU" sz="800" smtClean="0">
                <a:latin typeface="Times New Roman" pitchFamily="18" charset="0"/>
                <a:cs typeface="Times New Roman" pitchFamily="18" charset="0"/>
              </a:rPr>
              <a:t>Слайд 6-7.</a:t>
            </a:r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Tx/>
              <a:buNone/>
            </a:pPr>
            <a:r>
              <a:rPr lang="en-US" sz="800" dirty="0" smtClean="0">
                <a:latin typeface="Times New Roman" pitchFamily="18" charset="0"/>
                <a:cs typeface="Times New Roman" pitchFamily="18" charset="0"/>
                <a:hlinkClick r:id="rId25"/>
              </a:rPr>
              <a:t>http://clck.ru/4TG3Wl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  <a:hlinkClick r:id="rId25"/>
              </a:rPr>
              <a:t>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– Дед Мороз в Великом Устюге</a:t>
            </a:r>
          </a:p>
          <a:p>
            <a:pPr marL="0" indent="0">
              <a:buFontTx/>
              <a:buNone/>
            </a:pPr>
            <a:r>
              <a:rPr lang="en-US" sz="800" u="sng" dirty="0" smtClean="0">
                <a:latin typeface="Times New Roman" pitchFamily="18" charset="0"/>
                <a:cs typeface="Times New Roman" pitchFamily="18" charset="0"/>
                <a:hlinkClick r:id="rId26"/>
              </a:rPr>
              <a:t>http://clck.ru/4TG3k</a:t>
            </a:r>
            <a:r>
              <a:rPr lang="ru-RU" sz="800" u="sng" dirty="0" smtClean="0">
                <a:latin typeface="Times New Roman" pitchFamily="18" charset="0"/>
                <a:cs typeface="Times New Roman" pitchFamily="18" charset="0"/>
                <a:hlinkClick r:id="rId26"/>
              </a:rPr>
              <a:t>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– дом Деда Мороза, Дед Мороз встречает гостей</a:t>
            </a:r>
          </a:p>
          <a:p>
            <a:pPr marL="0" indent="0">
              <a:buFontTx/>
              <a:buNone/>
            </a:pP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Информация</a:t>
            </a:r>
            <a:br>
              <a:rPr lang="ru-RU" sz="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800" u="sng" dirty="0" smtClean="0">
                <a:latin typeface="Times New Roman" pitchFamily="18" charset="0"/>
                <a:cs typeface="Times New Roman" pitchFamily="18" charset="0"/>
                <a:hlinkClick r:id="rId27"/>
              </a:rPr>
              <a:t>http://ru.wikipedia.org/wiki/Дед_Мороз</a:t>
            </a:r>
            <a:endParaRPr lang="ru-RU" sz="8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Tx/>
              <a:buNone/>
            </a:pPr>
            <a:r>
              <a:rPr lang="en-US" sz="800" dirty="0" smtClean="0">
                <a:latin typeface="Times New Roman" pitchFamily="18" charset="0"/>
                <a:cs typeface="Times New Roman" pitchFamily="18" charset="0"/>
                <a:hlinkClick r:id="rId28"/>
              </a:rPr>
              <a:t>http://www.severgrad.com/dedmoroz.html#7</a:t>
            </a:r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Tx/>
              <a:buNone/>
            </a:pPr>
            <a:r>
              <a:rPr lang="en-US" sz="800" dirty="0" smtClean="0">
                <a:latin typeface="Times New Roman" pitchFamily="18" charset="0"/>
                <a:cs typeface="Times New Roman" pitchFamily="18" charset="0"/>
                <a:hlinkClick r:id="rId29"/>
              </a:rPr>
              <a:t>http://dedmorozz.ru/main/votchina</a:t>
            </a:r>
            <a:r>
              <a:rPr lang="en-US" sz="800" dirty="0" smtClean="0">
                <a:latin typeface="Times New Roman" pitchFamily="18" charset="0"/>
                <a:cs typeface="Times New Roman" pitchFamily="18" charset="0"/>
              </a:rPr>
              <a:t>/</a:t>
            </a:r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Tx/>
              <a:buNone/>
            </a:pP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Слайд 8.</a:t>
            </a:r>
          </a:p>
          <a:p>
            <a:pPr marL="0" indent="0">
              <a:buFontTx/>
              <a:buNone/>
            </a:pPr>
            <a:r>
              <a:rPr lang="en-US" sz="800" u="sng" dirty="0" smtClean="0">
                <a:latin typeface="Times New Roman" pitchFamily="18" charset="0"/>
                <a:cs typeface="Times New Roman" pitchFamily="18" charset="0"/>
                <a:hlinkClick r:id="rId30"/>
              </a:rPr>
              <a:t>http://clck.ru/4TG3q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  <a:hlinkClick r:id="rId30"/>
              </a:rPr>
              <a:t>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– Снеговик в Архангельске</a:t>
            </a:r>
          </a:p>
          <a:p>
            <a:pPr marL="0" indent="0">
              <a:buFontTx/>
              <a:buNone/>
            </a:pP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Информация</a:t>
            </a:r>
          </a:p>
          <a:p>
            <a:pPr marL="0" indent="0">
              <a:buFontTx/>
              <a:buNone/>
            </a:pPr>
            <a:r>
              <a:rPr lang="ru-RU" sz="800" u="sng" dirty="0" smtClean="0">
                <a:latin typeface="Times New Roman" pitchFamily="18" charset="0"/>
                <a:cs typeface="Times New Roman" pitchFamily="18" charset="0"/>
                <a:hlinkClick r:id="rId31"/>
              </a:rPr>
              <a:t>http://ru.wikipedia.org/wiki/Снеговик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</a:p>
          <a:p>
            <a:pPr marL="0" indent="0">
              <a:buFontTx/>
              <a:buNone/>
            </a:pPr>
            <a:r>
              <a:rPr lang="ru-RU" sz="8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" dirty="0" smtClean="0">
                <a:latin typeface="Times New Roman" pitchFamily="18" charset="0"/>
                <a:cs typeface="Times New Roman" pitchFamily="18" charset="0"/>
                <a:hlinkClick r:id="rId32"/>
              </a:rPr>
              <a:t>http://clck.ru/4Xifk</a:t>
            </a:r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Tx/>
              <a:buNone/>
            </a:pPr>
            <a:endParaRPr lang="ru-RU" sz="9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Tx/>
              <a:buNone/>
            </a:pPr>
            <a:endParaRPr lang="ru-RU" sz="9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бъект 3"/>
          <p:cNvSpPr txBox="1">
            <a:spLocks/>
          </p:cNvSpPr>
          <p:nvPr/>
        </p:nvSpPr>
        <p:spPr bwMode="auto">
          <a:xfrm>
            <a:off x="4357688" y="1430338"/>
            <a:ext cx="4357687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Слайд 9.</a:t>
            </a:r>
          </a:p>
          <a:p>
            <a:pPr>
              <a:defRPr/>
            </a:pPr>
            <a:r>
              <a:rPr lang="ru-RU" sz="800" u="sng" dirty="0">
                <a:latin typeface="Times New Roman" pitchFamily="18" charset="0"/>
                <a:cs typeface="Times New Roman" pitchFamily="18" charset="0"/>
                <a:hlinkClick r:id="rId33"/>
              </a:rPr>
              <a:t>http://www.yar-tour.com/prechistoe.html</a:t>
            </a:r>
            <a:endParaRPr lang="ru-RU" sz="800" u="sng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Информация</a:t>
            </a:r>
          </a:p>
          <a:p>
            <a:pPr>
              <a:defRPr/>
            </a:pPr>
            <a:r>
              <a:rPr lang="en-US" sz="800" dirty="0">
                <a:latin typeface="Times New Roman" pitchFamily="18" charset="0"/>
                <a:cs typeface="Times New Roman" pitchFamily="18" charset="0"/>
                <a:hlinkClick r:id="rId34"/>
              </a:rPr>
              <a:t>http://ru.wikipedia.org/wiki/</a:t>
            </a:r>
            <a:r>
              <a:rPr lang="ru-RU" sz="800" dirty="0">
                <a:latin typeface="Times New Roman" pitchFamily="18" charset="0"/>
                <a:cs typeface="Times New Roman" pitchFamily="18" charset="0"/>
                <a:hlinkClick r:id="rId34"/>
              </a:rPr>
              <a:t>Баба-Яга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en-US" sz="800" dirty="0">
                <a:latin typeface="Times New Roman" pitchFamily="18" charset="0"/>
                <a:cs typeface="Times New Roman" pitchFamily="18" charset="0"/>
                <a:hlinkClick r:id="rId35"/>
              </a:rPr>
              <a:t>http://</a:t>
            </a:r>
            <a:r>
              <a:rPr lang="ru-RU" sz="800" dirty="0">
                <a:latin typeface="Times New Roman" pitchFamily="18" charset="0"/>
                <a:cs typeface="Times New Roman" pitchFamily="18" charset="0"/>
                <a:hlinkClick r:id="rId35"/>
              </a:rPr>
              <a:t>на7-холмах.рф/</a:t>
            </a:r>
            <a:r>
              <a:rPr lang="en-US" sz="800" dirty="0" err="1">
                <a:latin typeface="Times New Roman" pitchFamily="18" charset="0"/>
                <a:cs typeface="Times New Roman" pitchFamily="18" charset="0"/>
                <a:hlinkClick r:id="rId35"/>
              </a:rPr>
              <a:t>kukoboy.php</a:t>
            </a:r>
            <a:endParaRPr lang="ru-RU" sz="800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spcBef>
                <a:spcPct val="20000"/>
              </a:spcBef>
              <a:defRPr/>
            </a:pPr>
            <a:r>
              <a:rPr lang="ru-RU" sz="800" kern="0" dirty="0">
                <a:latin typeface="Times New Roman" pitchFamily="18" charset="0"/>
                <a:cs typeface="Times New Roman" pitchFamily="18" charset="0"/>
              </a:rPr>
              <a:t>Слайд 10.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ru-RU" sz="800" u="sng" kern="0" dirty="0">
                <a:latin typeface="Times New Roman" pitchFamily="18" charset="0"/>
                <a:cs typeface="Times New Roman" pitchFamily="18" charset="0"/>
                <a:hlinkClick r:id="rId36"/>
              </a:rPr>
              <a:t>http://ulgrad.ru/?p=78848</a:t>
            </a:r>
            <a:endParaRPr lang="ru-RU" sz="800" u="sng" kern="0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spcBef>
                <a:spcPct val="20000"/>
              </a:spcBef>
              <a:defRPr/>
            </a:pP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Информация</a:t>
            </a:r>
          </a:p>
          <a:p>
            <a:pPr>
              <a:defRPr/>
            </a:pPr>
            <a:r>
              <a:rPr lang="en-US" sz="800" dirty="0">
                <a:latin typeface="Times New Roman" pitchFamily="18" charset="0"/>
                <a:cs typeface="Times New Roman" pitchFamily="18" charset="0"/>
                <a:hlinkClick r:id="rId37"/>
              </a:rPr>
              <a:t>http://ru.wikipedia.org/wiki/</a:t>
            </a:r>
            <a:r>
              <a:rPr lang="ru-RU" sz="800" dirty="0">
                <a:latin typeface="Times New Roman" pitchFamily="18" charset="0"/>
                <a:cs typeface="Times New Roman" pitchFamily="18" charset="0"/>
                <a:hlinkClick r:id="rId37"/>
              </a:rPr>
              <a:t>Колобок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800" u="sng" kern="0" dirty="0">
                <a:latin typeface="Times New Roman" pitchFamily="18" charset="0"/>
                <a:cs typeface="Times New Roman" pitchFamily="18" charset="0"/>
                <a:hlinkClick r:id="rId36"/>
              </a:rPr>
              <a:t>http://ulgrad.ru/?p=78848</a:t>
            </a:r>
            <a:endParaRPr lang="ru-RU" sz="800" u="sng" kern="0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spcBef>
                <a:spcPct val="20000"/>
              </a:spcBef>
              <a:defRPr/>
            </a:pPr>
            <a:r>
              <a:rPr lang="ru-RU" sz="800" kern="0" dirty="0">
                <a:latin typeface="Times New Roman" pitchFamily="18" charset="0"/>
                <a:cs typeface="Times New Roman" pitchFamily="18" charset="0"/>
              </a:rPr>
              <a:t>Слайд 11.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en-US" sz="800" u="sng" kern="0" dirty="0">
                <a:latin typeface="Times New Roman" pitchFamily="18" charset="0"/>
                <a:cs typeface="Times New Roman" pitchFamily="18" charset="0"/>
                <a:hlinkClick r:id="rId38"/>
              </a:rPr>
              <a:t>http://clck.ru/4TG4A</a:t>
            </a:r>
            <a:r>
              <a:rPr lang="ru-RU" sz="800" kern="0" dirty="0">
                <a:latin typeface="Times New Roman" pitchFamily="18" charset="0"/>
                <a:cs typeface="Times New Roman" pitchFamily="18" charset="0"/>
              </a:rPr>
              <a:t>– памятник Илье Муромцу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Информация </a:t>
            </a:r>
            <a:r>
              <a:rPr lang="en-US" sz="800" u="sng" kern="0" dirty="0">
                <a:latin typeface="Times New Roman" pitchFamily="18" charset="0"/>
                <a:cs typeface="Times New Roman" pitchFamily="18" charset="0"/>
                <a:hlinkClick r:id="rId39"/>
              </a:rPr>
              <a:t>http://ru.wikipedia.org/wiki/</a:t>
            </a:r>
            <a:r>
              <a:rPr lang="ru-RU" sz="800" u="sng" kern="0" dirty="0" err="1">
                <a:latin typeface="Times New Roman" pitchFamily="18" charset="0"/>
                <a:cs typeface="Times New Roman" pitchFamily="18" charset="0"/>
                <a:hlinkClick r:id="rId39"/>
              </a:rPr>
              <a:t>Илья_Муромец</a:t>
            </a:r>
            <a:endParaRPr lang="ru-RU" sz="800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spcBef>
                <a:spcPct val="20000"/>
              </a:spcBef>
              <a:defRPr/>
            </a:pPr>
            <a:r>
              <a:rPr lang="ru-RU" sz="800" kern="0" dirty="0">
                <a:latin typeface="Times New Roman" pitchFamily="18" charset="0"/>
                <a:cs typeface="Times New Roman" pitchFamily="18" charset="0"/>
              </a:rPr>
              <a:t>Слайд 12.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ru-RU" sz="800" u="sng" kern="0" dirty="0">
                <a:latin typeface="Times New Roman" pitchFamily="18" charset="0"/>
                <a:cs typeface="Times New Roman" pitchFamily="18" charset="0"/>
                <a:hlinkClick r:id="rId40"/>
              </a:rPr>
              <a:t>http://www.carevna.net/museum.html</a:t>
            </a:r>
            <a:r>
              <a:rPr lang="ru-RU" sz="800" kern="0" dirty="0">
                <a:latin typeface="Times New Roman" pitchFamily="18" charset="0"/>
                <a:cs typeface="Times New Roman" pitchFamily="18" charset="0"/>
              </a:rPr>
              <a:t> - гостевой дом-музей «Царевна-лягушка»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ru-RU" sz="800" u="sng" kern="0" dirty="0">
                <a:latin typeface="Times New Roman" pitchFamily="18" charset="0"/>
                <a:cs typeface="Times New Roman" pitchFamily="18" charset="0"/>
                <a:hlinkClick r:id="rId41"/>
              </a:rPr>
              <a:t>http://autotravel.ru/otklik.php/12243</a:t>
            </a:r>
            <a:r>
              <a:rPr lang="ru-RU" sz="800" kern="0" dirty="0">
                <a:latin typeface="Times New Roman" pitchFamily="18" charset="0"/>
                <a:cs typeface="Times New Roman" pitchFamily="18" charset="0"/>
              </a:rPr>
              <a:t> - Царевна-лягушка и стрела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Информация </a:t>
            </a:r>
            <a:r>
              <a:rPr lang="ru-RU" sz="800" u="sng" kern="0" dirty="0">
                <a:latin typeface="Times New Roman" pitchFamily="18" charset="0"/>
                <a:cs typeface="Times New Roman" pitchFamily="18" charset="0"/>
                <a:hlinkClick r:id="rId40"/>
              </a:rPr>
              <a:t>http://www.carevna.net/museum.html</a:t>
            </a:r>
            <a:endParaRPr lang="ru-RU" sz="800" kern="0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spcBef>
                <a:spcPct val="20000"/>
              </a:spcBef>
              <a:defRPr/>
            </a:pPr>
            <a:r>
              <a:rPr lang="ru-RU" sz="800" kern="0" dirty="0">
                <a:latin typeface="Times New Roman" pitchFamily="18" charset="0"/>
                <a:cs typeface="Times New Roman" pitchFamily="18" charset="0"/>
              </a:rPr>
              <a:t>Слайд 13.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ru-RU" sz="800" u="sng" kern="0" dirty="0">
                <a:latin typeface="Times New Roman" pitchFamily="18" charset="0"/>
                <a:cs typeface="Times New Roman" pitchFamily="18" charset="0"/>
                <a:hlinkClick r:id="rId42"/>
              </a:rPr>
              <a:t>http://www.heraldicum.ru/russia/subjects/towns/paleh.htm</a:t>
            </a:r>
            <a:r>
              <a:rPr lang="ru-RU" sz="800" kern="0" dirty="0">
                <a:latin typeface="Times New Roman" pitchFamily="18" charset="0"/>
                <a:cs typeface="Times New Roman" pitchFamily="18" charset="0"/>
              </a:rPr>
              <a:t> - герб Палеха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Информация </a:t>
            </a:r>
            <a:r>
              <a:rPr lang="en-US" sz="800" u="sng" kern="0" dirty="0">
                <a:latin typeface="Times New Roman" pitchFamily="18" charset="0"/>
                <a:cs typeface="Times New Roman" pitchFamily="18" charset="0"/>
                <a:hlinkClick r:id="rId43"/>
              </a:rPr>
              <a:t>http://ru.wikipedia.org/wiki/</a:t>
            </a:r>
            <a:r>
              <a:rPr lang="ru-RU" sz="800" u="sng" kern="0" dirty="0">
                <a:latin typeface="Times New Roman" pitchFamily="18" charset="0"/>
                <a:cs typeface="Times New Roman" pitchFamily="18" charset="0"/>
                <a:hlinkClick r:id="rId43"/>
              </a:rPr>
              <a:t>Жар-птица</a:t>
            </a:r>
            <a:endParaRPr lang="ru-RU" sz="800" kern="0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spcBef>
                <a:spcPct val="20000"/>
              </a:spcBef>
              <a:defRPr/>
            </a:pPr>
            <a:r>
              <a:rPr lang="ru-RU" sz="800" kern="0" dirty="0">
                <a:latin typeface="Times New Roman" pitchFamily="18" charset="0"/>
                <a:cs typeface="Times New Roman" pitchFamily="18" charset="0"/>
              </a:rPr>
              <a:t>Слайд 14.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en-US" sz="800" kern="0" dirty="0">
                <a:latin typeface="Times New Roman" pitchFamily="18" charset="0"/>
                <a:cs typeface="Times New Roman" pitchFamily="18" charset="0"/>
                <a:hlinkClick r:id="rId44"/>
              </a:rPr>
              <a:t>http://clck.ru/4TG4Y</a:t>
            </a:r>
            <a:r>
              <a:rPr lang="ru-RU" sz="800" kern="0" dirty="0">
                <a:latin typeface="Times New Roman" pitchFamily="18" charset="0"/>
                <a:cs typeface="Times New Roman" pitchFamily="18" charset="0"/>
              </a:rPr>
              <a:t>– приглашаем в </a:t>
            </a:r>
            <a:r>
              <a:rPr lang="ru-RU" sz="800" kern="0" dirty="0" err="1">
                <a:latin typeface="Times New Roman" pitchFamily="18" charset="0"/>
                <a:cs typeface="Times New Roman" pitchFamily="18" charset="0"/>
              </a:rPr>
              <a:t>Гадово</a:t>
            </a:r>
            <a:endParaRPr lang="ru-RU" sz="800" kern="0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spcBef>
                <a:spcPct val="20000"/>
              </a:spcBef>
              <a:defRPr/>
            </a:pP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Информация</a:t>
            </a:r>
            <a:endParaRPr lang="ru-RU" sz="800" kern="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800" kern="0" dirty="0">
                <a:latin typeface="Times New Roman" pitchFamily="18" charset="0"/>
                <a:cs typeface="Times New Roman" pitchFamily="18" charset="0"/>
                <a:hlinkClick r:id="rId45"/>
              </a:rPr>
              <a:t>http://clck.ru/4XiyK</a:t>
            </a:r>
            <a:r>
              <a:rPr lang="ru-RU" sz="800" kern="0" dirty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800" dirty="0">
                <a:latin typeface="Times New Roman" pitchFamily="18" charset="0"/>
                <a:cs typeface="Times New Roman" pitchFamily="18" charset="0"/>
                <a:hlinkClick r:id="rId46"/>
              </a:rPr>
              <a:t>http://www.otzyv.ru/news.php?id=7745</a:t>
            </a:r>
            <a:endParaRPr lang="ru-RU" sz="800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spcBef>
                <a:spcPct val="20000"/>
              </a:spcBef>
              <a:defRPr/>
            </a:pPr>
            <a:r>
              <a:rPr lang="ru-RU" sz="800" kern="0" dirty="0">
                <a:latin typeface="Times New Roman" pitchFamily="18" charset="0"/>
                <a:cs typeface="Times New Roman" pitchFamily="18" charset="0"/>
              </a:rPr>
              <a:t>Слайд 15-16.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en-US" sz="800" u="sng" kern="0" dirty="0">
                <a:latin typeface="Times New Roman" pitchFamily="18" charset="0"/>
                <a:cs typeface="Times New Roman" pitchFamily="18" charset="0"/>
                <a:hlinkClick r:id="rId47"/>
              </a:rPr>
              <a:t>http://autotravel.ru/phalbum.php/90296/145</a:t>
            </a:r>
            <a:r>
              <a:rPr lang="ru-RU" sz="800" u="sng" kern="0" dirty="0">
                <a:latin typeface="Times New Roman" pitchFamily="18" charset="0"/>
                <a:cs typeface="Times New Roman" pitchFamily="18" charset="0"/>
                <a:hlinkClick r:id="rId47"/>
              </a:rPr>
              <a:t> </a:t>
            </a:r>
            <a:r>
              <a:rPr lang="ru-RU" sz="800" kern="0" dirty="0">
                <a:latin typeface="Times New Roman" pitchFamily="18" charset="0"/>
                <a:cs typeface="Times New Roman" pitchFamily="18" charset="0"/>
              </a:rPr>
              <a:t>- Курочка Ряба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ru-RU" sz="800" u="sng" kern="0" dirty="0">
                <a:latin typeface="Times New Roman" pitchFamily="18" charset="0"/>
                <a:cs typeface="Times New Roman" pitchFamily="18" charset="0"/>
                <a:hlinkClick r:id="rId48"/>
              </a:rPr>
              <a:t>http://stranamasterov.ru/node/406273</a:t>
            </a:r>
            <a:r>
              <a:rPr lang="ru-RU" sz="800" kern="0" dirty="0">
                <a:latin typeface="Times New Roman" pitchFamily="18" charset="0"/>
                <a:cs typeface="Times New Roman" pitchFamily="18" charset="0"/>
              </a:rPr>
              <a:t> - музей «Курочка Ряба»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Информация</a:t>
            </a:r>
            <a:endParaRPr lang="ru-RU" sz="800" kern="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800" dirty="0">
                <a:latin typeface="Times New Roman" pitchFamily="18" charset="0"/>
                <a:cs typeface="Times New Roman" pitchFamily="18" charset="0"/>
                <a:hlinkClick r:id="rId49"/>
              </a:rPr>
              <a:t>https://ru.wikipedia.org/wiki/</a:t>
            </a:r>
            <a:r>
              <a:rPr lang="ru-RU" sz="800" dirty="0" err="1">
                <a:latin typeface="Times New Roman" pitchFamily="18" charset="0"/>
                <a:cs typeface="Times New Roman" pitchFamily="18" charset="0"/>
                <a:hlinkClick r:id="rId49"/>
              </a:rPr>
              <a:t>Курочка_Ряба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             </a:t>
            </a:r>
          </a:p>
          <a:p>
            <a:pPr>
              <a:defRPr/>
            </a:pPr>
            <a:r>
              <a:rPr lang="en-US" sz="800" dirty="0">
                <a:latin typeface="Times New Roman" pitchFamily="18" charset="0"/>
                <a:cs typeface="Times New Roman" pitchFamily="18" charset="0"/>
                <a:hlinkClick r:id="rId48"/>
              </a:rPr>
              <a:t>ttp://stranamasterov.ru/node/406273</a:t>
            </a:r>
            <a:endParaRPr lang="ru-RU" sz="800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spcBef>
                <a:spcPct val="20000"/>
              </a:spcBef>
              <a:defRPr/>
            </a:pPr>
            <a:r>
              <a:rPr lang="ru-RU" sz="800" kern="0" dirty="0">
                <a:latin typeface="Times New Roman" pitchFamily="18" charset="0"/>
                <a:cs typeface="Times New Roman" pitchFamily="18" charset="0"/>
              </a:rPr>
              <a:t>Слайд 17.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en-US" sz="800" u="sng" kern="0" dirty="0">
                <a:latin typeface="Times New Roman" pitchFamily="18" charset="0"/>
                <a:cs typeface="Times New Roman" pitchFamily="18" charset="0"/>
                <a:hlinkClick r:id="rId50"/>
              </a:rPr>
              <a:t>http://clck.ru/4TG4a</a:t>
            </a:r>
            <a:r>
              <a:rPr lang="ru-RU" sz="800" kern="0" dirty="0">
                <a:latin typeface="Times New Roman" pitchFamily="18" charset="0"/>
                <a:cs typeface="Times New Roman" pitchFamily="18" charset="0"/>
              </a:rPr>
              <a:t>– Емеля на печи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Информация</a:t>
            </a:r>
            <a:endParaRPr lang="ru-RU" sz="800" kern="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800" dirty="0">
                <a:latin typeface="Times New Roman" pitchFamily="18" charset="0"/>
                <a:cs typeface="Times New Roman" pitchFamily="18" charset="0"/>
                <a:hlinkClick r:id="rId51"/>
              </a:rPr>
              <a:t>https://ru.wikipedia.org/wiki/</a:t>
            </a:r>
            <a:r>
              <a:rPr lang="ru-RU" sz="800" dirty="0">
                <a:latin typeface="Times New Roman" pitchFamily="18" charset="0"/>
                <a:cs typeface="Times New Roman" pitchFamily="18" charset="0"/>
                <a:hlinkClick r:id="rId51"/>
              </a:rPr>
              <a:t>Емеля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                          </a:t>
            </a:r>
          </a:p>
          <a:p>
            <a:pPr>
              <a:defRPr/>
            </a:pPr>
            <a:r>
              <a:rPr lang="en-US" sz="800" dirty="0">
                <a:latin typeface="Times New Roman" pitchFamily="18" charset="0"/>
                <a:cs typeface="Times New Roman" pitchFamily="18" charset="0"/>
                <a:hlinkClick r:id="rId52"/>
              </a:rPr>
              <a:t>http://clck.ru/4Xj-Y</a:t>
            </a:r>
            <a:endParaRPr lang="ru-RU" sz="800" kern="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Объект 6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262063"/>
            <a:ext cx="3438525" cy="291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Объект 6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036638"/>
            <a:ext cx="3438525" cy="291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2" descr="4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7"/>
          <p:cNvSpPr>
            <a:spLocks noGrp="1" noChangeArrowheads="1"/>
          </p:cNvSpPr>
          <p:nvPr>
            <p:ph idx="1"/>
          </p:nvPr>
        </p:nvSpPr>
        <p:spPr>
          <a:xfrm>
            <a:off x="-15875" y="-7938"/>
            <a:ext cx="10171113" cy="6792913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ru-RU" dirty="0" smtClean="0"/>
              <a:t> </a:t>
            </a:r>
          </a:p>
          <a:p>
            <a:pPr marL="0" indent="0" eaLnBrk="1" hangingPunct="1">
              <a:buFontTx/>
              <a:buNone/>
              <a:defRPr/>
            </a:pPr>
            <a:r>
              <a:rPr lang="ru-RU" dirty="0" smtClean="0"/>
              <a:t> </a:t>
            </a:r>
          </a:p>
          <a:p>
            <a:pPr marL="0" indent="0" eaLnBrk="1" hangingPunct="1">
              <a:buFontTx/>
              <a:buNone/>
              <a:defRPr/>
            </a:pPr>
            <a:r>
              <a:rPr lang="ru-RU" dirty="0" smtClean="0"/>
              <a:t> </a:t>
            </a:r>
          </a:p>
          <a:p>
            <a:pPr marL="0" indent="0" eaLnBrk="1" hangingPunct="1">
              <a:buFontTx/>
              <a:buNone/>
              <a:defRPr/>
            </a:pPr>
            <a:r>
              <a:rPr lang="ru-RU" dirty="0" smtClean="0"/>
              <a:t> </a:t>
            </a:r>
          </a:p>
          <a:p>
            <a:pPr marL="0" indent="0" eaLnBrk="1" hangingPunct="1">
              <a:buFontTx/>
              <a:buNone/>
              <a:defRPr/>
            </a:pPr>
            <a:endParaRPr lang="ru-RU" dirty="0" smtClean="0"/>
          </a:p>
          <a:p>
            <a:pPr marL="0" indent="0" eaLnBrk="1" hangingPunct="1">
              <a:buFontTx/>
              <a:buNone/>
              <a:defRPr/>
            </a:pPr>
            <a:endParaRPr lang="ru-RU" dirty="0" smtClean="0"/>
          </a:p>
          <a:p>
            <a:pPr eaLnBrk="1" hangingPunct="1">
              <a:buFontTx/>
              <a:buBlip>
                <a:blip r:embed="rId6"/>
              </a:buBlip>
              <a:defRPr/>
            </a:pPr>
            <a:endParaRPr lang="ru-RU" dirty="0" smtClean="0"/>
          </a:p>
        </p:txBody>
      </p:sp>
      <p:sp>
        <p:nvSpPr>
          <p:cNvPr id="3078" name="Прямоугольник 1"/>
          <p:cNvSpPr>
            <a:spLocks noChangeArrowheads="1"/>
          </p:cNvSpPr>
          <p:nvPr/>
        </p:nvSpPr>
        <p:spPr bwMode="auto">
          <a:xfrm>
            <a:off x="3879850" y="1617663"/>
            <a:ext cx="47958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>
              <a:latin typeface="Monotype Corsiva" pitchFamily="66" charset="0"/>
            </a:endParaRPr>
          </a:p>
        </p:txBody>
      </p:sp>
      <p:pic>
        <p:nvPicPr>
          <p:cNvPr id="3080" name="Picture 10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0400" y="5661025"/>
            <a:ext cx="933450" cy="868363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3081" name="Picture 13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786688" y="5715000"/>
            <a:ext cx="938212" cy="771525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3082" name="Picture 15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01663" y="466725"/>
            <a:ext cx="938212" cy="792163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3083" name="Picture 18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52463" y="3013075"/>
            <a:ext cx="923925" cy="777875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3084" name="Picture 11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27063" y="1743075"/>
            <a:ext cx="938212" cy="815975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3085" name="Picture 14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35000" y="4329113"/>
            <a:ext cx="958850" cy="900112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3086" name="Picture 17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7786688" y="3214688"/>
            <a:ext cx="895350" cy="822325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3087" name="Picture 7">
            <a:hlinkClick r:id="rId21" action="ppaction://hlinksldjump"/>
          </p:cNvPr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7786688" y="4500563"/>
            <a:ext cx="942975" cy="757237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3088" name="Picture 8">
            <a:hlinkClick r:id="rId23" action="ppaction://hlinksldjump"/>
          </p:cNvPr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7783513" y="1839119"/>
            <a:ext cx="892175" cy="879475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3089" name="Picture 9">
            <a:hlinkClick r:id="rId25" action="ppaction://hlinksldjump"/>
          </p:cNvPr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7786688" y="519490"/>
            <a:ext cx="900112" cy="815975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4" name="Picture 4" descr="http://xtalk.msk.su/rusmap.php?RU-TA=on&amp;RU-ALT=on&amp;RU-KEM=on&amp;RU-LEN=on&amp;RU-MOS=on&amp;RU-NIZ=on&amp;RU-NVS=on&amp;RU-OMS=on&amp;RU-SAR=on&amp;RU-SVE=on&amp;RU-CHU=on"/>
          <p:cNvPicPr>
            <a:picLocks noChangeAspect="1" noChangeArrowheads="1"/>
          </p:cNvPicPr>
          <p:nvPr/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389" y="981385"/>
            <a:ext cx="6210300" cy="5313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0" name="Прямоугольник 6"/>
          <p:cNvSpPr>
            <a:spLocks noChangeArrowheads="1"/>
          </p:cNvSpPr>
          <p:nvPr/>
        </p:nvSpPr>
        <p:spPr bwMode="auto">
          <a:xfrm>
            <a:off x="2500313" y="3429000"/>
            <a:ext cx="335756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1"/>
            <a:r>
              <a:rPr lang="ru-RU" sz="4800" b="1" dirty="0" smtClean="0">
                <a:solidFill>
                  <a:srgbClr val="990033"/>
                </a:solidFill>
                <a:latin typeface="Monotype Corsiva" pitchFamily="66" charset="0"/>
              </a:rPr>
              <a:t>Кострома</a:t>
            </a:r>
            <a:endParaRPr lang="ru-RU" sz="4800" b="1" dirty="0">
              <a:solidFill>
                <a:srgbClr val="990033"/>
              </a:solidFill>
              <a:latin typeface="Monotype Corsiva" pitchFamily="66" charset="0"/>
            </a:endParaRPr>
          </a:p>
        </p:txBody>
      </p:sp>
      <p:sp>
        <p:nvSpPr>
          <p:cNvPr id="3091" name="TextBox 2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3708400" y="973138"/>
            <a:ext cx="1439863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sz="9600"/>
          </a:p>
        </p:txBody>
      </p:sp>
      <p:sp>
        <p:nvSpPr>
          <p:cNvPr id="3" name="Прямоугольник 2"/>
          <p:cNvSpPr/>
          <p:nvPr/>
        </p:nvSpPr>
        <p:spPr>
          <a:xfrm>
            <a:off x="1979712" y="11659"/>
            <a:ext cx="535595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6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Сказочная карта </a:t>
            </a:r>
            <a:endParaRPr lang="ru-RU" sz="6000" dirty="0">
              <a:solidFill>
                <a:srgbClr val="C00000"/>
              </a:solidFill>
            </a:endParaRPr>
          </a:p>
        </p:txBody>
      </p:sp>
      <p:pic>
        <p:nvPicPr>
          <p:cNvPr id="21" name="Picture 3" descr="C:\Documents and Settings\MaskoLG\Рабочий стол\).gif">
            <a:hlinkClick r:id="rId28" action="ppaction://hlinksldjump"/>
          </p:cNvPr>
          <p:cNvPicPr>
            <a:picLocks noChangeAspect="1" noChangeArrowheads="1" noCrop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776" y="3920204"/>
            <a:ext cx="233618" cy="233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0539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:blinds dir="vert"/>
        <p:sndAc>
          <p:stSnd>
            <p:snd r:embed="rId3" name="chimes.wav"/>
          </p:stSnd>
        </p:sndAc>
      </p:transition>
    </mc:Choice>
    <mc:Fallback xmlns="">
      <p:transition spd="slow" advClick="0">
        <p:blinds dir="vert"/>
        <p:sndAc>
          <p:stSnd>
            <p:snd r:embed="rId30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Объект 6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262063"/>
            <a:ext cx="3438525" cy="2913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Объект 6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036638"/>
            <a:ext cx="3438525" cy="2913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2" descr="4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3" descr="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4" descr="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88913"/>
            <a:ext cx="6945313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5" descr="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13" y="260350"/>
            <a:ext cx="7037387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smtClean="0">
                <a:solidFill>
                  <a:srgbClr val="FF0000"/>
                </a:solidFill>
                <a:latin typeface="Monotype Corsiva" pitchFamily="66" charset="0"/>
              </a:rPr>
              <a:t>Щелыково</a:t>
            </a:r>
            <a:r>
              <a:rPr lang="ru-RU" sz="4000" b="1" smtClean="0">
                <a:solidFill>
                  <a:schemeClr val="tx1"/>
                </a:solidFill>
                <a:latin typeface="Monotype Corsiva" pitchFamily="66" charset="0"/>
              </a:rPr>
              <a:t/>
            </a:r>
            <a:br>
              <a:rPr lang="ru-RU" sz="4000" b="1" smtClean="0">
                <a:solidFill>
                  <a:schemeClr val="tx1"/>
                </a:solidFill>
                <a:latin typeface="Monotype Corsiva" pitchFamily="66" charset="0"/>
              </a:rPr>
            </a:br>
            <a:r>
              <a:rPr lang="ru-RU" sz="4000" b="1" smtClean="0">
                <a:solidFill>
                  <a:schemeClr val="tx1"/>
                </a:solidFill>
                <a:latin typeface="Monotype Corsiva" pitchFamily="66" charset="0"/>
              </a:rPr>
              <a:t>Костромская  область</a:t>
            </a:r>
            <a:endParaRPr lang="ru-RU" sz="4000" b="1" i="1" smtClean="0">
              <a:latin typeface="Monotype Corsiva" pitchFamily="66" charset="0"/>
            </a:endParaRPr>
          </a:p>
        </p:txBody>
      </p:sp>
      <p:sp>
        <p:nvSpPr>
          <p:cNvPr id="2" name="Rectangle 7"/>
          <p:cNvSpPr>
            <a:spLocks noGrp="1" noChangeArrowheads="1"/>
          </p:cNvSpPr>
          <p:nvPr>
            <p:ph idx="1"/>
          </p:nvPr>
        </p:nvSpPr>
        <p:spPr>
          <a:xfrm>
            <a:off x="457200" y="1514475"/>
            <a:ext cx="8229600" cy="4525963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ru-RU" dirty="0" smtClean="0"/>
              <a:t> </a:t>
            </a:r>
          </a:p>
          <a:p>
            <a:pPr marL="0" indent="0" eaLnBrk="1" hangingPunct="1">
              <a:buFontTx/>
              <a:buNone/>
              <a:defRPr/>
            </a:pPr>
            <a:r>
              <a:rPr lang="ru-RU" dirty="0" smtClean="0"/>
              <a:t> </a:t>
            </a:r>
          </a:p>
          <a:p>
            <a:pPr marL="0" indent="0" eaLnBrk="1" hangingPunct="1">
              <a:buFontTx/>
              <a:buNone/>
              <a:defRPr/>
            </a:pPr>
            <a:r>
              <a:rPr lang="ru-RU" dirty="0" smtClean="0"/>
              <a:t> </a:t>
            </a:r>
          </a:p>
          <a:p>
            <a:pPr marL="0" indent="0" eaLnBrk="1" hangingPunct="1">
              <a:buFontTx/>
              <a:buNone/>
              <a:defRPr/>
            </a:pPr>
            <a:r>
              <a:rPr lang="ru-RU" dirty="0" smtClean="0"/>
              <a:t> </a:t>
            </a:r>
          </a:p>
          <a:p>
            <a:pPr marL="0" indent="0" eaLnBrk="1" hangingPunct="1">
              <a:buFontTx/>
              <a:buNone/>
              <a:defRPr/>
            </a:pPr>
            <a:endParaRPr lang="ru-RU" dirty="0" smtClean="0"/>
          </a:p>
          <a:p>
            <a:pPr marL="0" indent="0" eaLnBrk="1" hangingPunct="1">
              <a:buFontTx/>
              <a:buNone/>
              <a:defRPr/>
            </a:pPr>
            <a:endParaRPr lang="ru-RU" dirty="0" smtClean="0"/>
          </a:p>
          <a:p>
            <a:pPr eaLnBrk="1" hangingPunct="1">
              <a:buFontTx/>
              <a:buBlip>
                <a:blip r:embed="rId8"/>
              </a:buBlip>
              <a:defRPr/>
            </a:pPr>
            <a:endParaRPr lang="ru-RU" dirty="0" smtClean="0"/>
          </a:p>
        </p:txBody>
      </p:sp>
      <p:sp>
        <p:nvSpPr>
          <p:cNvPr id="4106" name="Прямоугольник 1"/>
          <p:cNvSpPr>
            <a:spLocks noChangeArrowheads="1"/>
          </p:cNvSpPr>
          <p:nvPr/>
        </p:nvSpPr>
        <p:spPr bwMode="auto">
          <a:xfrm>
            <a:off x="3879850" y="1617663"/>
            <a:ext cx="47958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>
              <a:latin typeface="Monotype Corsiva" pitchFamily="66" charset="0"/>
            </a:endParaRPr>
          </a:p>
        </p:txBody>
      </p:sp>
      <p:sp>
        <p:nvSpPr>
          <p:cNvPr id="4107" name="Прямоугольник 3"/>
          <p:cNvSpPr>
            <a:spLocks noChangeArrowheads="1"/>
          </p:cNvSpPr>
          <p:nvPr/>
        </p:nvSpPr>
        <p:spPr bwMode="auto">
          <a:xfrm>
            <a:off x="3381375" y="1684338"/>
            <a:ext cx="5060950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800" dirty="0" err="1">
                <a:solidFill>
                  <a:srgbClr val="FF0000"/>
                </a:solidFill>
                <a:latin typeface="Monotype Corsiva" pitchFamily="66" charset="0"/>
              </a:rPr>
              <a:t>Щелыково</a:t>
            </a:r>
            <a:r>
              <a:rPr lang="ru-RU" sz="2800" dirty="0">
                <a:latin typeface="Monotype Corsiva" pitchFamily="66" charset="0"/>
              </a:rPr>
              <a:t>  </a:t>
            </a:r>
            <a:r>
              <a:rPr lang="ru-RU" sz="2800" dirty="0"/>
              <a:t>- </a:t>
            </a:r>
            <a:r>
              <a:rPr lang="ru-RU" sz="2800" dirty="0">
                <a:latin typeface="Monotype Corsiva" pitchFamily="66" charset="0"/>
              </a:rPr>
              <a:t>жемчужина Костромского края. </a:t>
            </a:r>
            <a:r>
              <a:rPr lang="ru-RU" sz="2800" dirty="0">
                <a:solidFill>
                  <a:srgbClr val="FF0000"/>
                </a:solidFill>
                <a:latin typeface="Monotype Corsiva" pitchFamily="66" charset="0"/>
              </a:rPr>
              <a:t>Природа </a:t>
            </a:r>
            <a:r>
              <a:rPr lang="ru-RU" sz="2800" dirty="0">
                <a:latin typeface="Monotype Corsiva" pitchFamily="66" charset="0"/>
              </a:rPr>
              <a:t>этого удивительного места вдохновила А.Н. Островского на написание весенней </a:t>
            </a:r>
            <a:r>
              <a:rPr lang="ru-RU" sz="2800" dirty="0">
                <a:solidFill>
                  <a:srgbClr val="FF0000"/>
                </a:solidFill>
                <a:latin typeface="Monotype Corsiva" pitchFamily="66" charset="0"/>
              </a:rPr>
              <a:t>сказки «</a:t>
            </a:r>
            <a:r>
              <a:rPr lang="ru-RU" sz="2800" dirty="0" smtClean="0">
                <a:solidFill>
                  <a:srgbClr val="FF0000"/>
                </a:solidFill>
                <a:latin typeface="Monotype Corsiva" pitchFamily="66" charset="0"/>
              </a:rPr>
              <a:t>Снегурочка»</a:t>
            </a:r>
            <a:r>
              <a:rPr lang="ru-RU" sz="2400" dirty="0" smtClean="0">
                <a:latin typeface="Monotype Corsiva" pitchFamily="66" charset="0"/>
              </a:rPr>
              <a:t>.</a:t>
            </a:r>
            <a:endParaRPr lang="ru-RU" sz="2400" dirty="0">
              <a:latin typeface="Monotype Corsiva" pitchFamily="66" charset="0"/>
            </a:endParaRPr>
          </a:p>
        </p:txBody>
      </p:sp>
      <p:sp>
        <p:nvSpPr>
          <p:cNvPr id="4108" name="Прямоугольник 4"/>
          <p:cNvSpPr>
            <a:spLocks noChangeArrowheads="1"/>
          </p:cNvSpPr>
          <p:nvPr/>
        </p:nvSpPr>
        <p:spPr bwMode="auto">
          <a:xfrm>
            <a:off x="822325" y="4257675"/>
            <a:ext cx="51181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  <a:latin typeface="Monotype Corsiva" pitchFamily="66" charset="0"/>
              </a:rPr>
              <a:t>В «</a:t>
            </a:r>
            <a:r>
              <a:rPr lang="ru-RU" sz="2800" dirty="0" err="1">
                <a:solidFill>
                  <a:srgbClr val="FF0000"/>
                </a:solidFill>
                <a:latin typeface="Monotype Corsiva" pitchFamily="66" charset="0"/>
              </a:rPr>
              <a:t>Щелыково</a:t>
            </a:r>
            <a:r>
              <a:rPr lang="ru-RU" sz="2800" dirty="0">
                <a:solidFill>
                  <a:srgbClr val="FF0000"/>
                </a:solidFill>
                <a:latin typeface="Monotype Corsiva" pitchFamily="66" charset="0"/>
              </a:rPr>
              <a:t>» </a:t>
            </a:r>
            <a:r>
              <a:rPr lang="ru-RU" sz="2800" dirty="0">
                <a:latin typeface="Monotype Corsiva" pitchFamily="66" charset="0"/>
              </a:rPr>
              <a:t>можно погулять по тихим аллеям, посетить </a:t>
            </a:r>
            <a:r>
              <a:rPr lang="ru-RU" sz="2800" dirty="0">
                <a:solidFill>
                  <a:srgbClr val="FF0000"/>
                </a:solidFill>
                <a:latin typeface="Monotype Corsiva" pitchFamily="66" charset="0"/>
              </a:rPr>
              <a:t>Голубой дом Снегурочки</a:t>
            </a:r>
            <a:r>
              <a:rPr lang="ru-RU" sz="2800" dirty="0">
                <a:latin typeface="Monotype Corsiva" pitchFamily="66" charset="0"/>
              </a:rPr>
              <a:t>, зачерпнуть ледяной воды из </a:t>
            </a:r>
            <a:r>
              <a:rPr lang="ru-RU" sz="2800" dirty="0">
                <a:solidFill>
                  <a:srgbClr val="FF0000"/>
                </a:solidFill>
                <a:latin typeface="Monotype Corsiva" pitchFamily="66" charset="0"/>
              </a:rPr>
              <a:t>Голубого ключика</a:t>
            </a:r>
            <a:r>
              <a:rPr lang="ru-RU" sz="2800" dirty="0">
                <a:latin typeface="Monotype Corsiva" pitchFamily="66" charset="0"/>
              </a:rPr>
              <a:t>. </a:t>
            </a:r>
          </a:p>
        </p:txBody>
      </p:sp>
      <p:pic>
        <p:nvPicPr>
          <p:cNvPr id="4109" name="Объект 6"/>
          <p:cNvPicPr>
            <a:picLocks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1700" y="1879600"/>
            <a:ext cx="2479675" cy="216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трелка вправо 2">
            <a:hlinkClick r:id="rId10" action="ppaction://hlinksldjump"/>
          </p:cNvPr>
          <p:cNvSpPr/>
          <p:nvPr/>
        </p:nvSpPr>
        <p:spPr>
          <a:xfrm>
            <a:off x="8442325" y="6149975"/>
            <a:ext cx="468313" cy="360363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4111" name="Picture 16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07088" y="4113213"/>
            <a:ext cx="2276475" cy="183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Click="0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4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 descr="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88913"/>
            <a:ext cx="6945313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60350"/>
            <a:ext cx="7037388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smtClean="0">
                <a:solidFill>
                  <a:schemeClr val="tx1"/>
                </a:solidFill>
                <a:latin typeface="Monotype Corsiva" pitchFamily="66" charset="0"/>
              </a:rPr>
              <a:t>Город  </a:t>
            </a:r>
            <a:r>
              <a:rPr lang="ru-RU" sz="4000" b="1" smtClean="0">
                <a:solidFill>
                  <a:srgbClr val="FF0000"/>
                </a:solidFill>
                <a:latin typeface="Monotype Corsiva" pitchFamily="66" charset="0"/>
              </a:rPr>
              <a:t>Кострома</a:t>
            </a:r>
            <a:endParaRPr lang="ru-RU" sz="4000" b="1" i="1" smtClean="0">
              <a:latin typeface="Monotype Corsiva" pitchFamily="66" charset="0"/>
            </a:endParaRPr>
          </a:p>
        </p:txBody>
      </p:sp>
      <p:sp>
        <p:nvSpPr>
          <p:cNvPr id="5127" name="Rectangle 7"/>
          <p:cNvSpPr>
            <a:spLocks noGrp="1" noChangeArrowheads="1"/>
          </p:cNvSpPr>
          <p:nvPr>
            <p:ph idx="1"/>
          </p:nvPr>
        </p:nvSpPr>
        <p:spPr>
          <a:xfrm>
            <a:off x="890588" y="1514475"/>
            <a:ext cx="7785100" cy="4814888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ru-RU" dirty="0" smtClean="0"/>
              <a:t> </a:t>
            </a:r>
          </a:p>
          <a:p>
            <a:pPr marL="0" indent="0" eaLnBrk="1" hangingPunct="1">
              <a:buFontTx/>
              <a:buNone/>
              <a:defRPr/>
            </a:pPr>
            <a:r>
              <a:rPr lang="ru-RU" dirty="0" smtClean="0"/>
              <a:t> </a:t>
            </a:r>
          </a:p>
          <a:p>
            <a:pPr marL="0" indent="0" eaLnBrk="1" hangingPunct="1">
              <a:buFontTx/>
              <a:buNone/>
              <a:defRPr/>
            </a:pPr>
            <a:r>
              <a:rPr lang="ru-RU" dirty="0" smtClean="0"/>
              <a:t> </a:t>
            </a:r>
          </a:p>
          <a:p>
            <a:pPr marL="0" indent="0" eaLnBrk="1" hangingPunct="1">
              <a:buFontTx/>
              <a:buNone/>
              <a:defRPr/>
            </a:pPr>
            <a:r>
              <a:rPr lang="ru-RU" dirty="0" smtClean="0"/>
              <a:t> </a:t>
            </a:r>
            <a:endParaRPr lang="ru-RU" dirty="0" smtClean="0">
              <a:latin typeface="Monotype Corsiva" pitchFamily="66" charset="0"/>
            </a:endParaRPr>
          </a:p>
          <a:p>
            <a:pPr marL="0" indent="0" eaLnBrk="1" hangingPunct="1">
              <a:buFontTx/>
              <a:buNone/>
              <a:defRPr/>
            </a:pPr>
            <a:endParaRPr lang="ru-RU" sz="1000" dirty="0" smtClean="0">
              <a:latin typeface="Monotype Corsiva" pitchFamily="66" charset="0"/>
            </a:endParaRPr>
          </a:p>
          <a:p>
            <a:pPr marL="0" indent="0" eaLnBrk="1" hangingPunct="1">
              <a:spcBef>
                <a:spcPts val="0"/>
              </a:spcBef>
              <a:buFontTx/>
              <a:buNone/>
              <a:defRPr/>
            </a:pPr>
            <a:r>
              <a:rPr lang="ru-RU" sz="2400" dirty="0" smtClean="0">
                <a:latin typeface="Monotype Corsiva" pitchFamily="66" charset="0"/>
              </a:rPr>
              <a:t> </a:t>
            </a:r>
          </a:p>
          <a:p>
            <a:pPr marL="0" indent="0" eaLnBrk="1" hangingPunct="1">
              <a:spcBef>
                <a:spcPts val="0"/>
              </a:spcBef>
              <a:buFontTx/>
              <a:buNone/>
              <a:defRPr/>
            </a:pPr>
            <a:endParaRPr lang="ru-RU" sz="2400" dirty="0">
              <a:latin typeface="Monotype Corsiva" pitchFamily="66" charset="0"/>
            </a:endParaRPr>
          </a:p>
          <a:p>
            <a:pPr marL="0" indent="0" eaLnBrk="1" hangingPunct="1">
              <a:spcBef>
                <a:spcPts val="0"/>
              </a:spcBef>
              <a:buFontTx/>
              <a:buNone/>
              <a:defRPr/>
            </a:pPr>
            <a:r>
              <a:rPr lang="ru-RU" sz="2800" dirty="0" smtClean="0">
                <a:latin typeface="Monotype Corsiva" pitchFamily="66" charset="0"/>
              </a:rPr>
              <a:t>где </a:t>
            </a:r>
            <a:r>
              <a:rPr lang="ru-RU" sz="2800" dirty="0">
                <a:latin typeface="Monotype Corsiva" pitchFamily="66" charset="0"/>
              </a:rPr>
              <a:t>она отвечает на письма детей. </a:t>
            </a:r>
            <a:endParaRPr lang="ru-RU" sz="2800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pPr marL="0" indent="0" algn="ctr">
              <a:buFontTx/>
              <a:buNone/>
              <a:defRPr/>
            </a:pPr>
            <a:r>
              <a:rPr lang="ru-RU" sz="2800" dirty="0" smtClean="0">
                <a:solidFill>
                  <a:srgbClr val="FF0000"/>
                </a:solidFill>
                <a:latin typeface="Monotype Corsiva" pitchFamily="66" charset="0"/>
              </a:rPr>
              <a:t>7 апреля </a:t>
            </a:r>
            <a:r>
              <a:rPr lang="ru-RU" sz="2800" dirty="0" smtClean="0">
                <a:latin typeface="Monotype Corsiva" pitchFamily="66" charset="0"/>
              </a:rPr>
              <a:t>Снегурочка отмечает свой </a:t>
            </a:r>
          </a:p>
          <a:p>
            <a:pPr marL="0" indent="0" algn="ctr">
              <a:buFontTx/>
              <a:buNone/>
              <a:defRPr/>
            </a:pPr>
            <a:r>
              <a:rPr lang="ru-RU" sz="2800" dirty="0" smtClean="0">
                <a:solidFill>
                  <a:srgbClr val="FF0000"/>
                </a:solidFill>
                <a:latin typeface="Monotype Corsiva" pitchFamily="66" charset="0"/>
              </a:rPr>
              <a:t>День рождения</a:t>
            </a:r>
            <a:r>
              <a:rPr lang="ru-RU" sz="2800" dirty="0" smtClean="0">
                <a:latin typeface="Monotype Corsiva" pitchFamily="66" charset="0"/>
              </a:rPr>
              <a:t>.</a:t>
            </a:r>
            <a:endParaRPr lang="ru-RU" sz="2800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pPr eaLnBrk="1" hangingPunct="1">
              <a:buFontTx/>
              <a:buBlip>
                <a:blip r:embed="rId6"/>
              </a:buBlip>
              <a:defRPr/>
            </a:pPr>
            <a:endParaRPr lang="ru-RU" dirty="0" smtClean="0"/>
          </a:p>
        </p:txBody>
      </p:sp>
      <p:sp>
        <p:nvSpPr>
          <p:cNvPr id="5128" name="Прямоугольник 2"/>
          <p:cNvSpPr>
            <a:spLocks noChangeArrowheads="1"/>
          </p:cNvSpPr>
          <p:nvPr/>
        </p:nvSpPr>
        <p:spPr bwMode="auto">
          <a:xfrm>
            <a:off x="4097338" y="1698625"/>
            <a:ext cx="4319587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800">
                <a:latin typeface="Monotype Corsiva" pitchFamily="66" charset="0"/>
              </a:rPr>
              <a:t>На берегу Волги стоит сказочный </a:t>
            </a:r>
            <a:r>
              <a:rPr lang="ru-RU" sz="2800">
                <a:solidFill>
                  <a:srgbClr val="FF0000"/>
                </a:solidFill>
                <a:latin typeface="Monotype Corsiva" pitchFamily="66" charset="0"/>
              </a:rPr>
              <a:t>Терем Снегурочки</a:t>
            </a:r>
            <a:r>
              <a:rPr lang="ru-RU" sz="2800">
                <a:latin typeface="Monotype Corsiva" pitchFamily="66" charset="0"/>
              </a:rPr>
              <a:t>, где сама хозяйка встречает гостей, знакомит их со своими сказочными друзьями, показывает свое волшебное зеркало и рабочий стол</a:t>
            </a:r>
            <a:r>
              <a:rPr lang="ru-RU" sz="2400">
                <a:latin typeface="Monotype Corsiva" pitchFamily="66" charset="0"/>
              </a:rPr>
              <a:t>, </a:t>
            </a:r>
            <a:endParaRPr lang="ru-RU"/>
          </a:p>
        </p:txBody>
      </p:sp>
      <p:sp>
        <p:nvSpPr>
          <p:cNvPr id="11" name="Стрелка вправо 10">
            <a:hlinkClick r:id="rId7" action="ppaction://hlinksldjump"/>
          </p:cNvPr>
          <p:cNvSpPr/>
          <p:nvPr/>
        </p:nvSpPr>
        <p:spPr>
          <a:xfrm>
            <a:off x="8442325" y="6149975"/>
            <a:ext cx="468313" cy="360363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5130" name="Picture 1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563" y="1735138"/>
            <a:ext cx="3152775" cy="273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Click="0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4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 descr="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-952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 descr="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88913"/>
            <a:ext cx="6945313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60350"/>
            <a:ext cx="7037388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smtClean="0">
                <a:solidFill>
                  <a:schemeClr val="tx1"/>
                </a:solidFill>
                <a:latin typeface="Monotype Corsiva" pitchFamily="66" charset="0"/>
              </a:rPr>
              <a:t>Город  </a:t>
            </a:r>
            <a:r>
              <a:rPr lang="ru-RU" sz="4000" b="1" smtClean="0">
                <a:solidFill>
                  <a:srgbClr val="FF0000"/>
                </a:solidFill>
                <a:latin typeface="Monotype Corsiva" pitchFamily="66" charset="0"/>
              </a:rPr>
              <a:t>Кострома</a:t>
            </a:r>
            <a:endParaRPr lang="ru-RU" sz="4000" b="1" i="1" smtClean="0">
              <a:latin typeface="Monotype Corsiva" pitchFamily="66" charset="0"/>
            </a:endParaRPr>
          </a:p>
        </p:txBody>
      </p:sp>
      <p:sp>
        <p:nvSpPr>
          <p:cNvPr id="6151" name="Rectangle 7"/>
          <p:cNvSpPr>
            <a:spLocks noGrp="1" noChangeArrowheads="1"/>
          </p:cNvSpPr>
          <p:nvPr>
            <p:ph idx="1"/>
          </p:nvPr>
        </p:nvSpPr>
        <p:spPr>
          <a:xfrm>
            <a:off x="976313" y="1985963"/>
            <a:ext cx="7458075" cy="1868487"/>
          </a:xfrm>
        </p:spPr>
        <p:txBody>
          <a:bodyPr/>
          <a:lstStyle/>
          <a:p>
            <a:pPr marL="0" indent="0">
              <a:spcBef>
                <a:spcPct val="0"/>
              </a:spcBef>
              <a:buFontTx/>
              <a:buNone/>
            </a:pPr>
            <a:r>
              <a:rPr lang="ru-RU" sz="2800" dirty="0" smtClean="0">
                <a:latin typeface="Monotype Corsiva" pitchFamily="66" charset="0"/>
              </a:rPr>
              <a:t>В Тереме Снегурочки </a:t>
            </a:r>
            <a:r>
              <a:rPr lang="ru-RU" sz="2800" dirty="0" smtClean="0">
                <a:solidFill>
                  <a:srgbClr val="FF0000"/>
                </a:solidFill>
                <a:latin typeface="Monotype Corsiva" pitchFamily="66" charset="0"/>
              </a:rPr>
              <a:t>чудо волшебное </a:t>
            </a:r>
            <a:r>
              <a:rPr lang="ru-RU" sz="2800" dirty="0" smtClean="0">
                <a:latin typeface="Monotype Corsiva" pitchFamily="66" charset="0"/>
              </a:rPr>
              <a:t>есть – </a:t>
            </a:r>
            <a:r>
              <a:rPr lang="ru-RU" sz="2800" dirty="0" smtClean="0">
                <a:solidFill>
                  <a:srgbClr val="FF0000"/>
                </a:solidFill>
                <a:latin typeface="Monotype Corsiva" pitchFamily="66" charset="0"/>
              </a:rPr>
              <a:t>зала дивная Ледяная</a:t>
            </a:r>
            <a:r>
              <a:rPr lang="ru-RU" sz="2800" dirty="0" smtClean="0">
                <a:latin typeface="Monotype Corsiva" pitchFamily="66" charset="0"/>
              </a:rPr>
              <a:t>. Из чистого озерного льда сотворена c озер костромских.  Красота там необыкновенная: 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ru-RU" sz="2800" dirty="0" smtClean="0">
                <a:latin typeface="Monotype Corsiva" pitchFamily="66" charset="0"/>
              </a:rPr>
              <a:t>скульптуры  ледяные, 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ru-RU" sz="2800" dirty="0" smtClean="0">
                <a:latin typeface="Monotype Corsiva" pitchFamily="66" charset="0"/>
              </a:rPr>
              <a:t>деревья  диковинные,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ru-RU" sz="2800" dirty="0" smtClean="0">
                <a:latin typeface="Monotype Corsiva" pitchFamily="66" charset="0"/>
              </a:rPr>
              <a:t>звери  сказочные.</a:t>
            </a:r>
            <a:r>
              <a:rPr lang="ru-RU" sz="2400" dirty="0" smtClean="0">
                <a:latin typeface="Monotype Corsiva" pitchFamily="66" charset="0"/>
              </a:rPr>
              <a:t> 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ru-RU" sz="2400" dirty="0" smtClean="0">
              <a:latin typeface="Monotype Corsiva" pitchFamily="66" charset="0"/>
            </a:endParaRPr>
          </a:p>
        </p:txBody>
      </p:sp>
      <p:sp>
        <p:nvSpPr>
          <p:cNvPr id="6152" name="Прямоугольник 2"/>
          <p:cNvSpPr>
            <a:spLocks noChangeArrowheads="1"/>
          </p:cNvSpPr>
          <p:nvPr/>
        </p:nvSpPr>
        <p:spPr bwMode="auto">
          <a:xfrm>
            <a:off x="4389438" y="1698625"/>
            <a:ext cx="43195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>
                <a:latin typeface="Monotype Corsiva" pitchFamily="66" charset="0"/>
              </a:rPr>
              <a:t> </a:t>
            </a:r>
            <a:endParaRPr lang="ru-RU"/>
          </a:p>
        </p:txBody>
      </p:sp>
      <p:sp>
        <p:nvSpPr>
          <p:cNvPr id="13" name="Выгнутая вправо стрелка 12">
            <a:hlinkClick r:id="rId6" action="ppaction://hlinksldjump"/>
          </p:cNvPr>
          <p:cNvSpPr/>
          <p:nvPr/>
        </p:nvSpPr>
        <p:spPr>
          <a:xfrm>
            <a:off x="8429625" y="5857875"/>
            <a:ext cx="523875" cy="792163"/>
          </a:xfrm>
          <a:prstGeom prst="curved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6154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9313" y="3394075"/>
            <a:ext cx="3294062" cy="2376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Click="0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4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 descr="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 descr="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88913"/>
            <a:ext cx="6945313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 descr="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60350"/>
            <a:ext cx="7037388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i="1" smtClean="0">
                <a:latin typeface="Monotype Corsiva" pitchFamily="66" charset="0"/>
              </a:rPr>
              <a:t>Город   </a:t>
            </a:r>
            <a:r>
              <a:rPr lang="ru-RU" sz="4000" b="1" i="1" smtClean="0">
                <a:solidFill>
                  <a:srgbClr val="FF0000"/>
                </a:solidFill>
                <a:latin typeface="Monotype Corsiva" pitchFamily="66" charset="0"/>
              </a:rPr>
              <a:t>Великий  Устюг</a:t>
            </a:r>
            <a:br>
              <a:rPr lang="ru-RU" sz="4000" b="1" i="1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4000" b="1" i="1" smtClean="0">
                <a:latin typeface="Monotype Corsiva" pitchFamily="66" charset="0"/>
              </a:rPr>
              <a:t>Вологодская   область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idx="1"/>
          </p:nvPr>
        </p:nvSpPr>
        <p:spPr>
          <a:xfrm>
            <a:off x="836613" y="1514475"/>
            <a:ext cx="7470775" cy="4422775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ru-RU" dirty="0" smtClean="0"/>
              <a:t> </a:t>
            </a:r>
          </a:p>
          <a:p>
            <a:pPr marL="0" indent="0" eaLnBrk="1" hangingPunct="1">
              <a:buFontTx/>
              <a:buNone/>
              <a:defRPr/>
            </a:pPr>
            <a:r>
              <a:rPr lang="ru-RU" dirty="0" smtClean="0"/>
              <a:t> </a:t>
            </a:r>
          </a:p>
          <a:p>
            <a:pPr marL="0" indent="0" eaLnBrk="1" hangingPunct="1">
              <a:buFontTx/>
              <a:buNone/>
              <a:defRPr/>
            </a:pPr>
            <a:r>
              <a:rPr lang="ru-RU" dirty="0" smtClean="0"/>
              <a:t> </a:t>
            </a:r>
          </a:p>
          <a:p>
            <a:pPr marL="0" indent="0" eaLnBrk="1" hangingPunct="1">
              <a:buFontTx/>
              <a:buNone/>
              <a:defRPr/>
            </a:pPr>
            <a:r>
              <a:rPr lang="ru-RU" dirty="0" smtClean="0"/>
              <a:t> </a:t>
            </a:r>
          </a:p>
          <a:p>
            <a:pPr marL="0" indent="0" eaLnBrk="1" hangingPunct="1">
              <a:spcBef>
                <a:spcPts val="0"/>
              </a:spcBef>
              <a:buFontTx/>
              <a:buNone/>
              <a:defRPr/>
            </a:pPr>
            <a:endParaRPr lang="ru-RU" dirty="0" smtClean="0">
              <a:latin typeface="Monotype Corsiva" pitchFamily="66" charset="0"/>
            </a:endParaRPr>
          </a:p>
          <a:p>
            <a:pPr marL="0" indent="0" eaLnBrk="1" hangingPunct="1">
              <a:spcBef>
                <a:spcPts val="0"/>
              </a:spcBef>
              <a:buFontTx/>
              <a:buNone/>
              <a:defRPr/>
            </a:pPr>
            <a:endParaRPr lang="ru-RU" sz="2400" dirty="0" smtClean="0">
              <a:latin typeface="Monotype Corsiva" pitchFamily="66" charset="0"/>
            </a:endParaRPr>
          </a:p>
          <a:p>
            <a:pPr marL="0" indent="0" algn="ctr" eaLnBrk="1" hangingPunct="1">
              <a:buFontTx/>
              <a:buNone/>
              <a:defRPr/>
            </a:pPr>
            <a:r>
              <a:rPr lang="ru-RU" sz="2800" dirty="0" smtClean="0">
                <a:latin typeface="Monotype Corsiva" pitchFamily="66" charset="0"/>
              </a:rPr>
              <a:t>В </a:t>
            </a:r>
            <a:r>
              <a:rPr lang="ru-RU" sz="2800" dirty="0">
                <a:latin typeface="Monotype Corsiva" pitchFamily="66" charset="0"/>
              </a:rPr>
              <a:t>этот день в Вотчине Деда Мороза непременно собираются дорогие гости - коллеги волшебника из разных стран и регионов России. </a:t>
            </a:r>
            <a:endParaRPr lang="ru-RU" sz="2800" dirty="0" smtClean="0"/>
          </a:p>
          <a:p>
            <a:pPr eaLnBrk="1" hangingPunct="1">
              <a:buFontTx/>
              <a:buBlip>
                <a:blip r:embed="rId6"/>
              </a:buBlip>
              <a:defRPr/>
            </a:pPr>
            <a:endParaRPr lang="ru-RU" dirty="0" smtClean="0"/>
          </a:p>
        </p:txBody>
      </p:sp>
      <p:sp>
        <p:nvSpPr>
          <p:cNvPr id="7176" name="Rectangle 9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706938" y="1897063"/>
            <a:ext cx="3598862" cy="3062287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ru-RU" sz="2800" smtClean="0">
                <a:solidFill>
                  <a:srgbClr val="FF0000"/>
                </a:solidFill>
                <a:latin typeface="Monotype Corsiva" pitchFamily="66" charset="0"/>
              </a:rPr>
              <a:t>Дед Моро́з</a:t>
            </a:r>
            <a:r>
              <a:rPr lang="ru-RU" sz="2800" smtClean="0">
                <a:latin typeface="Monotype Corsiva" pitchFamily="66" charset="0"/>
              </a:rPr>
              <a:t>— главный сказочный персонаж на празднике Нового года.     </a:t>
            </a:r>
            <a:r>
              <a:rPr lang="ru-RU" sz="2800" smtClean="0">
                <a:solidFill>
                  <a:srgbClr val="FF0000"/>
                </a:solidFill>
                <a:latin typeface="Monotype Corsiva" pitchFamily="66" charset="0"/>
              </a:rPr>
              <a:t>День рождения           </a:t>
            </a:r>
            <a:r>
              <a:rPr lang="ru-RU" sz="2800" smtClean="0">
                <a:latin typeface="Monotype Corsiva" pitchFamily="66" charset="0"/>
              </a:rPr>
              <a:t>российский Дед Мороз отмечает </a:t>
            </a:r>
            <a:r>
              <a:rPr lang="ru-RU" sz="2800" smtClean="0">
                <a:solidFill>
                  <a:srgbClr val="FF0000"/>
                </a:solidFill>
                <a:latin typeface="Monotype Corsiva" pitchFamily="66" charset="0"/>
              </a:rPr>
              <a:t>18 ноября</a:t>
            </a:r>
            <a:r>
              <a:rPr lang="ru-RU" sz="2800" smtClean="0">
                <a:latin typeface="Monotype Corsiva" pitchFamily="66" charset="0"/>
              </a:rPr>
              <a:t>. </a:t>
            </a:r>
          </a:p>
          <a:p>
            <a:pPr marL="0" indent="0">
              <a:buFontTx/>
              <a:buNone/>
            </a:pPr>
            <a:endParaRPr lang="ru-RU" sz="1800" smtClean="0">
              <a:latin typeface="Monotype Corsiva" pitchFamily="66" charset="0"/>
            </a:endParaRPr>
          </a:p>
          <a:p>
            <a:pPr marL="0" indent="0">
              <a:buFontTx/>
              <a:buNone/>
            </a:pPr>
            <a:endParaRPr lang="ru-RU" sz="1800" smtClean="0">
              <a:latin typeface="Monotype Corsiva" pitchFamily="66" charset="0"/>
            </a:endParaRPr>
          </a:p>
        </p:txBody>
      </p:sp>
      <p:pic>
        <p:nvPicPr>
          <p:cNvPr id="7177" name="Рисунок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773238"/>
            <a:ext cx="3887788" cy="291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Стрелка вправо 10">
            <a:hlinkClick r:id="rId8" action="ppaction://hlinksldjump"/>
          </p:cNvPr>
          <p:cNvSpPr/>
          <p:nvPr/>
        </p:nvSpPr>
        <p:spPr>
          <a:xfrm>
            <a:off x="8442325" y="6149975"/>
            <a:ext cx="468313" cy="360363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chemeClr val="tx1"/>
                </a:solidFill>
              </a:ln>
            </a:endParaRPr>
          </a:p>
        </p:txBody>
      </p:sp>
    </p:spTree>
  </p:cSld>
  <p:clrMapOvr>
    <a:masterClrMapping/>
  </p:clrMapOvr>
  <p:transition spd="slow" advClick="0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4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 descr="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 descr="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88913"/>
            <a:ext cx="6945313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 descr="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60350"/>
            <a:ext cx="7037388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i="1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sz="4000" b="1" i="1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4000" b="1" i="1" smtClean="0">
                <a:solidFill>
                  <a:srgbClr val="FF0000"/>
                </a:solidFill>
                <a:latin typeface="Monotype Corsiva" pitchFamily="66" charset="0"/>
              </a:rPr>
              <a:t>Великий  Устюг</a:t>
            </a:r>
            <a:br>
              <a:rPr lang="ru-RU" sz="4000" b="1" i="1" smtClean="0">
                <a:solidFill>
                  <a:srgbClr val="FF0000"/>
                </a:solidFill>
                <a:latin typeface="Monotype Corsiva" pitchFamily="66" charset="0"/>
              </a:rPr>
            </a:br>
            <a:endParaRPr lang="ru-RU" sz="4000" b="1" i="1" smtClean="0">
              <a:latin typeface="Monotype Corsiva" pitchFamily="66" charset="0"/>
            </a:endParaRPr>
          </a:p>
        </p:txBody>
      </p:sp>
      <p:sp>
        <p:nvSpPr>
          <p:cNvPr id="5127" name="Rectangle 7"/>
          <p:cNvSpPr>
            <a:spLocks noGrp="1" noChangeArrowheads="1"/>
          </p:cNvSpPr>
          <p:nvPr>
            <p:ph idx="1"/>
          </p:nvPr>
        </p:nvSpPr>
        <p:spPr>
          <a:xfrm>
            <a:off x="457200" y="1544638"/>
            <a:ext cx="8229600" cy="4525962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ru-RU" dirty="0" smtClean="0"/>
              <a:t> </a:t>
            </a:r>
          </a:p>
          <a:p>
            <a:pPr marL="0" indent="0" eaLnBrk="1" hangingPunct="1">
              <a:buFontTx/>
              <a:buNone/>
              <a:defRPr/>
            </a:pPr>
            <a:r>
              <a:rPr lang="ru-RU" dirty="0" smtClean="0"/>
              <a:t> </a:t>
            </a:r>
          </a:p>
          <a:p>
            <a:pPr marL="0" indent="0" eaLnBrk="1" hangingPunct="1">
              <a:buFontTx/>
              <a:buNone/>
              <a:defRPr/>
            </a:pPr>
            <a:r>
              <a:rPr lang="ru-RU" dirty="0" smtClean="0"/>
              <a:t> </a:t>
            </a:r>
          </a:p>
          <a:p>
            <a:pPr marL="0" indent="0" eaLnBrk="1" hangingPunct="1">
              <a:buFontTx/>
              <a:buNone/>
              <a:defRPr/>
            </a:pPr>
            <a:r>
              <a:rPr lang="ru-RU" dirty="0" smtClean="0"/>
              <a:t> </a:t>
            </a:r>
          </a:p>
          <a:p>
            <a:pPr marL="0" indent="0" algn="ctr" eaLnBrk="1" hangingPunct="1">
              <a:buFontTx/>
              <a:buNone/>
              <a:defRPr/>
            </a:pPr>
            <a:endParaRPr lang="ru-RU" dirty="0" smtClean="0"/>
          </a:p>
          <a:p>
            <a:pPr marL="0" indent="0" eaLnBrk="1" hangingPunct="1">
              <a:buFontTx/>
              <a:buNone/>
              <a:defRPr/>
            </a:pPr>
            <a:endParaRPr lang="ru-RU" dirty="0" smtClean="0"/>
          </a:p>
          <a:p>
            <a:pPr eaLnBrk="1" hangingPunct="1">
              <a:buFontTx/>
              <a:buBlip>
                <a:blip r:embed="rId6"/>
              </a:buBlip>
              <a:defRPr/>
            </a:pPr>
            <a:endParaRPr lang="ru-RU" dirty="0" smtClean="0"/>
          </a:p>
        </p:txBody>
      </p:sp>
      <p:pic>
        <p:nvPicPr>
          <p:cNvPr id="8200" name="Рисунок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368300"/>
            <a:ext cx="1112838" cy="1038225"/>
          </a:xfrm>
          <a:prstGeom prst="ellipse">
            <a:avLst/>
          </a:prstGeom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1" name="Прямоугольник 2"/>
          <p:cNvSpPr>
            <a:spLocks noChangeArrowheads="1"/>
          </p:cNvSpPr>
          <p:nvPr/>
        </p:nvSpPr>
        <p:spPr bwMode="auto">
          <a:xfrm>
            <a:off x="684213" y="1522413"/>
            <a:ext cx="7802562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  <a:latin typeface="Monotype Corsiva" pitchFamily="66" charset="0"/>
              </a:rPr>
              <a:t>Вотчина Деда Мороза </a:t>
            </a:r>
            <a:r>
              <a:rPr lang="ru-RU" sz="2800" dirty="0">
                <a:latin typeface="Monotype Corsiva" pitchFamily="66" charset="0"/>
              </a:rPr>
              <a:t>находится в сосновом бору. </a:t>
            </a:r>
            <a:r>
              <a:rPr lang="ru-RU" sz="2800" dirty="0">
                <a:solidFill>
                  <a:srgbClr val="FF0000"/>
                </a:solidFill>
                <a:latin typeface="Monotype Corsiva" pitchFamily="66" charset="0"/>
              </a:rPr>
              <a:t>Путешествие в сказку </a:t>
            </a:r>
            <a:r>
              <a:rPr lang="ru-RU" sz="2800" dirty="0">
                <a:latin typeface="Monotype Corsiva" pitchFamily="66" charset="0"/>
              </a:rPr>
              <a:t>начинается от резных ворот, ведущих во владения сказочного волшебника. </a:t>
            </a:r>
          </a:p>
          <a:p>
            <a:pPr algn="ctr"/>
            <a:r>
              <a:rPr lang="ru-RU" sz="2800" dirty="0">
                <a:latin typeface="Monotype Corsiva" pitchFamily="66" charset="0"/>
              </a:rPr>
              <a:t>К дому Деда Мороза гостям предстоит </a:t>
            </a:r>
          </a:p>
          <a:p>
            <a:pPr algn="ctr"/>
            <a:r>
              <a:rPr lang="ru-RU" sz="2800" dirty="0">
                <a:latin typeface="Monotype Corsiva" pitchFamily="66" charset="0"/>
              </a:rPr>
              <a:t>добираться по Тропе Сказок .</a:t>
            </a:r>
          </a:p>
          <a:p>
            <a:pPr algn="ctr"/>
            <a:r>
              <a:rPr lang="ru-RU" sz="2800" dirty="0">
                <a:solidFill>
                  <a:srgbClr val="FF0000"/>
                </a:solidFill>
                <a:latin typeface="Monotype Corsiva" pitchFamily="66" charset="0"/>
              </a:rPr>
              <a:t>Дед Мороз всегда рад </a:t>
            </a:r>
            <a:r>
              <a:rPr lang="ru-RU" sz="2800" dirty="0" smtClean="0">
                <a:solidFill>
                  <a:srgbClr val="FF0000"/>
                </a:solidFill>
                <a:latin typeface="Monotype Corsiva" pitchFamily="66" charset="0"/>
              </a:rPr>
              <a:t>гостям. </a:t>
            </a:r>
            <a:endParaRPr lang="ru-RU" sz="2800" dirty="0">
              <a:latin typeface="Monotype Corsiva" pitchFamily="66" charset="0"/>
            </a:endParaRPr>
          </a:p>
        </p:txBody>
      </p:sp>
      <p:pic>
        <p:nvPicPr>
          <p:cNvPr id="8202" name="Рисунок 1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788" y="4067175"/>
            <a:ext cx="289718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Рисунок 1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438" y="4071938"/>
            <a:ext cx="2873375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Выгнутая вправо стрелка 1">
            <a:hlinkClick r:id="rId10" action="ppaction://hlinksldjump"/>
          </p:cNvPr>
          <p:cNvSpPr/>
          <p:nvPr/>
        </p:nvSpPr>
        <p:spPr>
          <a:xfrm>
            <a:off x="8420100" y="5949950"/>
            <a:ext cx="523875" cy="792163"/>
          </a:xfrm>
          <a:prstGeom prst="curved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 advClick="0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4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 descr="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75"/>
            <a:ext cx="92313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 descr="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88913"/>
            <a:ext cx="6945313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 descr="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60350"/>
            <a:ext cx="7037388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smtClean="0">
                <a:solidFill>
                  <a:schemeClr val="tx1"/>
                </a:solidFill>
                <a:latin typeface="Monotype Corsiva" pitchFamily="66" charset="0"/>
              </a:rPr>
              <a:t>Город  </a:t>
            </a:r>
            <a:r>
              <a:rPr lang="ru-RU" sz="4000" b="1" smtClean="0">
                <a:solidFill>
                  <a:srgbClr val="FF0000"/>
                </a:solidFill>
                <a:latin typeface="Monotype Corsiva" pitchFamily="66" charset="0"/>
              </a:rPr>
              <a:t>Архангельск</a:t>
            </a:r>
            <a:endParaRPr lang="ru-RU" sz="4000" b="1" i="1" smtClean="0">
              <a:latin typeface="Monotype Corsiva" pitchFamily="66" charset="0"/>
            </a:endParaRPr>
          </a:p>
        </p:txBody>
      </p:sp>
      <p:pic>
        <p:nvPicPr>
          <p:cNvPr id="9223" name="Рисунок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1766888"/>
            <a:ext cx="1871663" cy="290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4" name="Прямоугольник 2"/>
          <p:cNvSpPr>
            <a:spLocks noChangeArrowheads="1"/>
          </p:cNvSpPr>
          <p:nvPr/>
        </p:nvSpPr>
        <p:spPr bwMode="auto">
          <a:xfrm>
            <a:off x="3203575" y="1689100"/>
            <a:ext cx="5329238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800">
                <a:solidFill>
                  <a:srgbClr val="FF0000"/>
                </a:solidFill>
                <a:latin typeface="Monotype Corsiva" pitchFamily="66" charset="0"/>
              </a:rPr>
              <a:t>Снегови́к</a:t>
            </a:r>
            <a:r>
              <a:rPr lang="ru-RU" sz="2800">
                <a:latin typeface="Monotype Corsiva" pitchFamily="66" charset="0"/>
              </a:rPr>
              <a:t> - простая снежная скульптура, создаваемая зимой.</a:t>
            </a:r>
            <a:endParaRPr lang="ru-RU" sz="2800">
              <a:solidFill>
                <a:srgbClr val="FF0000"/>
              </a:solidFill>
              <a:latin typeface="Monotype Corsiva" pitchFamily="66" charset="0"/>
            </a:endParaRPr>
          </a:p>
          <a:p>
            <a:r>
              <a:rPr lang="ru-RU"/>
              <a:t> </a:t>
            </a:r>
          </a:p>
        </p:txBody>
      </p:sp>
      <p:sp>
        <p:nvSpPr>
          <p:cNvPr id="9225" name="Объект 3"/>
          <p:cNvSpPr>
            <a:spLocks noGrp="1"/>
          </p:cNvSpPr>
          <p:nvPr>
            <p:ph idx="1"/>
          </p:nvPr>
        </p:nvSpPr>
        <p:spPr>
          <a:xfrm>
            <a:off x="2967038" y="3567113"/>
            <a:ext cx="5522912" cy="912812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FontTx/>
              <a:buNone/>
            </a:pPr>
            <a:r>
              <a:rPr lang="ru-RU" sz="2400" dirty="0" smtClean="0">
                <a:latin typeface="Monotype Corsiva" pitchFamily="66" charset="0"/>
              </a:rPr>
              <a:t>   </a:t>
            </a:r>
            <a:r>
              <a:rPr lang="ru-RU" sz="2800" dirty="0" smtClean="0">
                <a:latin typeface="Monotype Corsiva" pitchFamily="66" charset="0"/>
              </a:rPr>
              <a:t>Самый  </a:t>
            </a:r>
            <a:r>
              <a:rPr lang="ru-RU" sz="2800" dirty="0" smtClean="0">
                <a:solidFill>
                  <a:srgbClr val="FF0000"/>
                </a:solidFill>
                <a:latin typeface="Monotype Corsiva" pitchFamily="66" charset="0"/>
              </a:rPr>
              <a:t>высокий в Европе</a:t>
            </a:r>
            <a:r>
              <a:rPr lang="ru-RU" sz="2800" dirty="0" smtClean="0">
                <a:latin typeface="Monotype Corsiva" pitchFamily="66" charset="0"/>
              </a:rPr>
              <a:t> -</a:t>
            </a:r>
            <a:r>
              <a:rPr lang="ru-RU" sz="2800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2800" dirty="0" smtClean="0">
                <a:latin typeface="Monotype Corsiva" pitchFamily="66" charset="0"/>
              </a:rPr>
              <a:t>в Австрии, </a:t>
            </a:r>
          </a:p>
          <a:p>
            <a:pPr marL="0" indent="0" algn="ctr">
              <a:spcBef>
                <a:spcPct val="0"/>
              </a:spcBef>
              <a:buFontTx/>
              <a:buNone/>
            </a:pPr>
            <a:r>
              <a:rPr lang="ru-RU" sz="2800" dirty="0" smtClean="0">
                <a:latin typeface="Monotype Corsiva" pitchFamily="66" charset="0"/>
              </a:rPr>
              <a:t>его высота 16м 70см.         </a:t>
            </a:r>
          </a:p>
          <a:p>
            <a:pPr marL="0" indent="0">
              <a:buFontTx/>
              <a:buNone/>
            </a:pPr>
            <a:endParaRPr lang="ru-RU" sz="1800" dirty="0" smtClean="0">
              <a:latin typeface="Monotype Corsiva" pitchFamily="66" charset="0"/>
            </a:endParaRPr>
          </a:p>
        </p:txBody>
      </p:sp>
      <p:sp>
        <p:nvSpPr>
          <p:cNvPr id="11" name="Выгнутая вправо стрелка 10">
            <a:hlinkClick r:id="rId7" action="ppaction://hlinksldjump"/>
          </p:cNvPr>
          <p:cNvSpPr/>
          <p:nvPr/>
        </p:nvSpPr>
        <p:spPr>
          <a:xfrm>
            <a:off x="8532813" y="5827713"/>
            <a:ext cx="496887" cy="915987"/>
          </a:xfrm>
          <a:prstGeom prst="curved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9227" name="Прямоугольник 1"/>
          <p:cNvSpPr>
            <a:spLocks noChangeArrowheads="1"/>
          </p:cNvSpPr>
          <p:nvPr/>
        </p:nvSpPr>
        <p:spPr bwMode="auto">
          <a:xfrm>
            <a:off x="3419475" y="2617788"/>
            <a:ext cx="4805363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800">
                <a:solidFill>
                  <a:srgbClr val="FF0000"/>
                </a:solidFill>
                <a:latin typeface="Monotype Corsiva" pitchFamily="66" charset="0"/>
              </a:rPr>
              <a:t>18 января празднуют </a:t>
            </a:r>
          </a:p>
          <a:p>
            <a:pPr algn="ctr"/>
            <a:r>
              <a:rPr lang="ru-RU" sz="2800">
                <a:solidFill>
                  <a:srgbClr val="FF0000"/>
                </a:solidFill>
                <a:latin typeface="Monotype Corsiva" pitchFamily="66" charset="0"/>
              </a:rPr>
              <a:t>день снеговика! </a:t>
            </a:r>
          </a:p>
        </p:txBody>
      </p:sp>
      <p:sp>
        <p:nvSpPr>
          <p:cNvPr id="9228" name="Прямоугольник 2"/>
          <p:cNvSpPr>
            <a:spLocks noChangeArrowheads="1"/>
          </p:cNvSpPr>
          <p:nvPr/>
        </p:nvSpPr>
        <p:spPr bwMode="auto">
          <a:xfrm>
            <a:off x="757238" y="4810125"/>
            <a:ext cx="794067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800" dirty="0">
                <a:latin typeface="Monotype Corsiva" pitchFamily="66" charset="0"/>
              </a:rPr>
              <a:t>Самый </a:t>
            </a:r>
            <a:r>
              <a:rPr lang="ru-RU" sz="2800" dirty="0">
                <a:solidFill>
                  <a:srgbClr val="FF0000"/>
                </a:solidFill>
                <a:latin typeface="Monotype Corsiva" pitchFamily="66" charset="0"/>
              </a:rPr>
              <a:t>высокий  в мире</a:t>
            </a:r>
            <a:r>
              <a:rPr lang="ru-RU" sz="2800" dirty="0">
                <a:latin typeface="Monotype Corsiva" pitchFamily="66" charset="0"/>
              </a:rPr>
              <a:t> - в США, его высота </a:t>
            </a:r>
            <a:r>
              <a:rPr lang="ru-RU" sz="2800" dirty="0" smtClean="0">
                <a:latin typeface="Monotype Corsiva" pitchFamily="66" charset="0"/>
              </a:rPr>
              <a:t>37м 20см</a:t>
            </a:r>
            <a:r>
              <a:rPr lang="ru-RU" sz="2800" dirty="0">
                <a:latin typeface="Monotype Corsiva" pitchFamily="66" charset="0"/>
              </a:rPr>
              <a:t>. </a:t>
            </a:r>
          </a:p>
          <a:p>
            <a:pPr algn="ctr"/>
            <a:endParaRPr lang="ru-RU" sz="1000" dirty="0">
              <a:latin typeface="Monotype Corsiva" pitchFamily="66" charset="0"/>
            </a:endParaRPr>
          </a:p>
          <a:p>
            <a:pPr algn="ctr"/>
            <a:r>
              <a:rPr lang="ru-RU" sz="2800" dirty="0">
                <a:latin typeface="Monotype Corsiva" pitchFamily="66" charset="0"/>
              </a:rPr>
              <a:t>Самый</a:t>
            </a:r>
            <a:r>
              <a:rPr lang="ru-RU" sz="2800" dirty="0">
                <a:solidFill>
                  <a:srgbClr val="FF0000"/>
                </a:solidFill>
                <a:latin typeface="Monotype Corsiva" pitchFamily="66" charset="0"/>
              </a:rPr>
              <a:t> маленький  </a:t>
            </a:r>
            <a:r>
              <a:rPr lang="ru-RU" sz="2800" dirty="0">
                <a:latin typeface="Monotype Corsiva" pitchFamily="66" charset="0"/>
              </a:rPr>
              <a:t>в 5 раз тоньше человеческого волоса.</a:t>
            </a:r>
          </a:p>
        </p:txBody>
      </p:sp>
    </p:spTree>
  </p:cSld>
  <p:clrMapOvr>
    <a:masterClrMapping/>
  </p:clrMapOvr>
  <p:transition spd="slow" advClick="0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4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 descr="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3" y="2857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 descr="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88913"/>
            <a:ext cx="6945313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 descr="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13" y="280988"/>
            <a:ext cx="7037387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smtClean="0">
                <a:latin typeface="Monotype Corsiva" pitchFamily="66" charset="0"/>
              </a:rPr>
              <a:t>Село  </a:t>
            </a:r>
            <a:r>
              <a:rPr lang="ru-RU" sz="4000" b="1" smtClean="0">
                <a:solidFill>
                  <a:srgbClr val="FF0000"/>
                </a:solidFill>
                <a:latin typeface="Monotype Corsiva" pitchFamily="66" charset="0"/>
              </a:rPr>
              <a:t>Кукобой </a:t>
            </a:r>
            <a:r>
              <a:rPr lang="ru-RU" sz="4000" b="1" smtClean="0">
                <a:latin typeface="Monotype Corsiva" pitchFamily="66" charset="0"/>
              </a:rPr>
              <a:t/>
            </a:r>
            <a:br>
              <a:rPr lang="ru-RU" sz="4000" b="1" smtClean="0">
                <a:latin typeface="Monotype Corsiva" pitchFamily="66" charset="0"/>
              </a:rPr>
            </a:br>
            <a:r>
              <a:rPr lang="ru-RU" sz="4000" b="1" smtClean="0">
                <a:latin typeface="Monotype Corsiva" pitchFamily="66" charset="0"/>
              </a:rPr>
              <a:t>Ярославская  область</a:t>
            </a:r>
            <a:endParaRPr lang="ru-RU" sz="4000" b="1" i="1" smtClean="0">
              <a:latin typeface="Monotype Corsiva" pitchFamily="66" charset="0"/>
            </a:endParaRPr>
          </a:p>
        </p:txBody>
      </p:sp>
      <p:sp>
        <p:nvSpPr>
          <p:cNvPr id="10247" name="Объект 5"/>
          <p:cNvSpPr>
            <a:spLocks noGrp="1"/>
          </p:cNvSpPr>
          <p:nvPr>
            <p:ph sz="half" idx="2"/>
          </p:nvPr>
        </p:nvSpPr>
        <p:spPr>
          <a:xfrm>
            <a:off x="3517900" y="1628775"/>
            <a:ext cx="4976813" cy="4525963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ru-RU" dirty="0" err="1" smtClean="0">
                <a:solidFill>
                  <a:srgbClr val="FF0000"/>
                </a:solidFill>
                <a:latin typeface="Monotype Corsiva" pitchFamily="66" charset="0"/>
              </a:rPr>
              <a:t>Ба́ба-Яга</a:t>
            </a:r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  <a:t>́</a:t>
            </a:r>
            <a:r>
              <a:rPr lang="ru-RU" dirty="0" smtClean="0">
                <a:latin typeface="Monotype Corsiva" pitchFamily="66" charset="0"/>
              </a:rPr>
              <a:t> — персонаж славянской мифологии и фольклора славянских народов, старуха-чародейка, наделённая магической силой, ведунья, оборотень. </a:t>
            </a:r>
          </a:p>
        </p:txBody>
      </p:sp>
      <p:pic>
        <p:nvPicPr>
          <p:cNvPr id="10248" name="Объект 13"/>
          <p:cNvPicPr>
            <a:picLocks noGrp="1"/>
          </p:cNvPicPr>
          <p:nvPr>
            <p:ph sz="half"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28700" y="1725613"/>
            <a:ext cx="2524125" cy="2144712"/>
          </a:xfrm>
        </p:spPr>
      </p:pic>
      <p:sp>
        <p:nvSpPr>
          <p:cNvPr id="2" name="Выгнутая вправо стрелка 1">
            <a:hlinkClick r:id="rId7" action="ppaction://hlinksldjump"/>
          </p:cNvPr>
          <p:cNvSpPr/>
          <p:nvPr/>
        </p:nvSpPr>
        <p:spPr>
          <a:xfrm>
            <a:off x="8505825" y="5764213"/>
            <a:ext cx="496888" cy="915987"/>
          </a:xfrm>
          <a:prstGeom prst="curved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10250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325" y="3844925"/>
            <a:ext cx="2149475" cy="224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51" name="Прямоугольник 2"/>
          <p:cNvSpPr>
            <a:spLocks noChangeArrowheads="1"/>
          </p:cNvSpPr>
          <p:nvPr/>
        </p:nvSpPr>
        <p:spPr bwMode="auto">
          <a:xfrm>
            <a:off x="684213" y="4194175"/>
            <a:ext cx="56896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  <a:latin typeface="Monotype Corsiva" pitchFamily="66" charset="0"/>
              </a:rPr>
              <a:t>В последнюю субботу </a:t>
            </a:r>
            <a:r>
              <a:rPr lang="ru-RU" sz="2800" dirty="0">
                <a:latin typeface="Monotype Corsiva" pitchFamily="66" charset="0"/>
              </a:rPr>
              <a:t>июня </a:t>
            </a:r>
          </a:p>
          <a:p>
            <a:pPr algn="ctr"/>
            <a:r>
              <a:rPr lang="ru-RU" sz="2800" dirty="0">
                <a:latin typeface="Monotype Corsiva" pitchFamily="66" charset="0"/>
              </a:rPr>
              <a:t>в селе Кукобой двойной праздник: </a:t>
            </a:r>
          </a:p>
          <a:p>
            <a:pPr algn="ctr"/>
            <a:r>
              <a:rPr lang="ru-RU" sz="2800" dirty="0">
                <a:latin typeface="Monotype Corsiva" pitchFamily="66" charset="0"/>
              </a:rPr>
              <a:t>день села и </a:t>
            </a:r>
            <a:r>
              <a:rPr lang="ru-RU" sz="2800" dirty="0">
                <a:solidFill>
                  <a:srgbClr val="FF0000"/>
                </a:solidFill>
                <a:latin typeface="Monotype Corsiva" pitchFamily="66" charset="0"/>
              </a:rPr>
              <a:t>день рождения </a:t>
            </a:r>
            <a:r>
              <a:rPr lang="ru-RU" sz="2800" dirty="0" smtClean="0">
                <a:solidFill>
                  <a:srgbClr val="FF0000"/>
                </a:solidFill>
                <a:latin typeface="Monotype Corsiva" pitchFamily="66" charset="0"/>
              </a:rPr>
              <a:t>Бабы-Яги</a:t>
            </a:r>
            <a:r>
              <a:rPr lang="ru-RU" sz="2800" dirty="0" smtClean="0">
                <a:latin typeface="Monotype Corsiva" pitchFamily="66" charset="0"/>
              </a:rPr>
              <a:t>.</a:t>
            </a:r>
            <a:endParaRPr lang="ru-RU" sz="2800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slow" advClick="0"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1295</TotalTime>
  <Words>1017</Words>
  <Application>Microsoft Office PowerPoint</Application>
  <PresentationFormat>Экран (4:3)</PresentationFormat>
  <Paragraphs>184</Paragraphs>
  <Slides>18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Оформление по умолчанию</vt:lpstr>
      <vt:lpstr>Презентация PowerPoint</vt:lpstr>
      <vt:lpstr>Презентация PowerPoint</vt:lpstr>
      <vt:lpstr>Щелыково Костромская  область</vt:lpstr>
      <vt:lpstr>Город  Кострома</vt:lpstr>
      <vt:lpstr>Город  Кострома</vt:lpstr>
      <vt:lpstr>Город   Великий  Устюг Вологодская   область</vt:lpstr>
      <vt:lpstr> Великий  Устюг </vt:lpstr>
      <vt:lpstr>Город  Архангельск</vt:lpstr>
      <vt:lpstr>Село  Кукобой  Ярославская  область</vt:lpstr>
      <vt:lpstr>Город   Ульяновск</vt:lpstr>
      <vt:lpstr>Село   Карачарово  под Муромом Владимирская  область</vt:lpstr>
      <vt:lpstr> Город  Ростов  Великий Ярославская  область </vt:lpstr>
      <vt:lpstr>Город Палех Ивановская область</vt:lpstr>
      <vt:lpstr>Село Приволжское (бывшее Гадово) Тверская область</vt:lpstr>
      <vt:lpstr>Посёлок   Ермаково  Ярославская   область</vt:lpstr>
      <vt:lpstr>Посёлок   Ермаково  Ярославская   область</vt:lpstr>
      <vt:lpstr>Город  Ростов Великий Ярославская  область</vt:lpstr>
      <vt:lpstr>Интернет - источники</vt:lpstr>
    </vt:vector>
  </TitlesOfParts>
  <Company>КШИ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tatkarak@outlook.com</cp:lastModifiedBy>
  <cp:revision>160</cp:revision>
  <dcterms:created xsi:type="dcterms:W3CDTF">2011-07-01T11:47:09Z</dcterms:created>
  <dcterms:modified xsi:type="dcterms:W3CDTF">2021-10-31T14:20:10Z</dcterms:modified>
</cp:coreProperties>
</file>